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notesMasterIdLst>
    <p:notesMasterId r:id="rId29"/>
  </p:notesMasterIdLst>
  <p:sldIdLst>
    <p:sldId id="317" r:id="rId4"/>
    <p:sldId id="468" r:id="rId5"/>
    <p:sldId id="456" r:id="rId6"/>
    <p:sldId id="472" r:id="rId7"/>
    <p:sldId id="372" r:id="rId8"/>
    <p:sldId id="465" r:id="rId9"/>
    <p:sldId id="467" r:id="rId10"/>
    <p:sldId id="473" r:id="rId11"/>
    <p:sldId id="482" r:id="rId12"/>
    <p:sldId id="475" r:id="rId13"/>
    <p:sldId id="505" r:id="rId14"/>
    <p:sldId id="479" r:id="rId15"/>
    <p:sldId id="476" r:id="rId16"/>
    <p:sldId id="483" r:id="rId17"/>
    <p:sldId id="478" r:id="rId18"/>
    <p:sldId id="477" r:id="rId19"/>
    <p:sldId id="480" r:id="rId20"/>
    <p:sldId id="466" r:id="rId21"/>
    <p:sldId id="484" r:id="rId22"/>
    <p:sldId id="487" r:id="rId23"/>
    <p:sldId id="486" r:id="rId24"/>
    <p:sldId id="470" r:id="rId25"/>
    <p:sldId id="362" r:id="rId26"/>
    <p:sldId id="489" r:id="rId27"/>
    <p:sldId id="499" r:id="rId28"/>
  </p:sldIdLst>
  <p:sldSz cx="18288000" cy="10287000"/>
  <p:notesSz cx="7104063" cy="10234613"/>
  <p:embeddedFontLst>
    <p:embeddedFont>
      <p:font typeface="Calibri" panose="020F0502020204030204" pitchFamily="34"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64425" autoAdjust="0"/>
  </p:normalViewPr>
  <p:slideViewPr>
    <p:cSldViewPr>
      <p:cViewPr>
        <p:scale>
          <a:sx n="50" d="100"/>
          <a:sy n="50" d="100"/>
        </p:scale>
        <p:origin x="-294" y="4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2.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1.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s-ES"/>
          </a:p>
        </p:txBody>
      </p:sp>
      <p:sp>
        <p:nvSpPr>
          <p:cNvPr id="3" name="2 Marcador de fecha"/>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3B4F1843-FB6F-4B09-86D9-6BF39D8451E2}" type="datetimeFigureOut">
              <a:rPr lang="es-ES" smtClean="0"/>
              <a:pPr/>
              <a:t>10/06/2026</a:t>
            </a:fld>
            <a:endParaRPr lang="es-ES"/>
          </a:p>
        </p:txBody>
      </p:sp>
      <p:sp>
        <p:nvSpPr>
          <p:cNvPr id="4" name="3 Marcador de imagen de diapositiva"/>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es-ES"/>
          </a:p>
        </p:txBody>
      </p:sp>
      <p:sp>
        <p:nvSpPr>
          <p:cNvPr id="5" name="4 Marcador de notas"/>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s-ES"/>
          </a:p>
        </p:txBody>
      </p:sp>
      <p:sp>
        <p:nvSpPr>
          <p:cNvPr id="7" name="6 Marcador de número de diapositiva"/>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D8C8E364-E5E2-4743-B721-3DE53126848F}" type="slidenum">
              <a:rPr lang="es-ES" smtClean="0"/>
              <a:pPr/>
              <a:t>‹Nº›</a:t>
            </a:fld>
            <a:endParaRPr lang="es-ES"/>
          </a:p>
        </p:txBody>
      </p:sp>
    </p:spTree>
    <p:extLst>
      <p:ext uri="{BB962C8B-B14F-4D97-AF65-F5344CB8AC3E}">
        <p14:creationId xmlns:p14="http://schemas.microsoft.com/office/powerpoint/2010/main" val="142872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Good morning everyone,</a:t>
            </a:r>
          </a:p>
          <a:p>
            <a:endParaRPr lang="en-US" dirty="0" smtClean="0"/>
          </a:p>
          <a:p>
            <a:r>
              <a:rPr lang="en-US" dirty="0" smtClean="0"/>
              <a:t>First of all, I would like to thank the </a:t>
            </a:r>
            <a:r>
              <a:rPr lang="en-US" dirty="0" err="1" smtClean="0"/>
              <a:t>organisers</a:t>
            </a:r>
            <a:r>
              <a:rPr lang="en-US" dirty="0" smtClean="0"/>
              <a:t> for inviting me to participate in this webinar and for giving UGT of Catalonia the opportunity to share our experience.</a:t>
            </a:r>
          </a:p>
          <a:p>
            <a:endParaRPr lang="en-US" dirty="0" smtClean="0"/>
          </a:p>
          <a:p>
            <a:r>
              <a:rPr lang="en-US" dirty="0" smtClean="0"/>
              <a:t>We are grateful that you considered UGT of Catalonia for this event, and we hope that the experiences, initiatives and materials we have developed over the years will be useful for your own work on climate adaptation and occupational health and safety.</a:t>
            </a:r>
          </a:p>
          <a:p>
            <a:endParaRPr lang="en-US" dirty="0" smtClean="0"/>
          </a:p>
          <a:p>
            <a:r>
              <a:rPr lang="en-US" dirty="0" smtClean="0"/>
              <a:t>Before we begin, I would like to </a:t>
            </a:r>
            <a:r>
              <a:rPr lang="en-US" dirty="0" err="1" smtClean="0"/>
              <a:t>apologise</a:t>
            </a:r>
            <a:r>
              <a:rPr lang="en-US" dirty="0" smtClean="0"/>
              <a:t> in advance for my English. Unfortunately, it seems to get a little worse every year as I have fewer opportunities to </a:t>
            </a:r>
            <a:r>
              <a:rPr lang="en-US" dirty="0" err="1" smtClean="0"/>
              <a:t>practise</a:t>
            </a:r>
            <a:r>
              <a:rPr lang="en-US" dirty="0" smtClean="0"/>
              <a:t> it.</a:t>
            </a:r>
          </a:p>
          <a:p>
            <a:endParaRPr lang="en-US" dirty="0" smtClean="0"/>
          </a:p>
          <a:p>
            <a:r>
              <a:rPr lang="en-US" dirty="0" smtClean="0"/>
              <a:t>For that reason, I am very grateful to have the support of my colleague Elia from our International Department, who will help me if I get stuck at any point.</a:t>
            </a:r>
          </a:p>
          <a:p>
            <a:endParaRPr lang="en-US" dirty="0" smtClean="0"/>
          </a:p>
          <a:p>
            <a:r>
              <a:rPr lang="en-US" dirty="0" smtClean="0"/>
              <a:t>So, thank you in advance for your patience, and I hope the content of the presentation will be better than my English!</a:t>
            </a:r>
          </a:p>
          <a:p>
            <a:endParaRPr lang="en-US" dirty="0" smtClean="0"/>
          </a:p>
          <a:p>
            <a:endParaRPr lang="en-US" dirty="0" smtClean="0"/>
          </a:p>
          <a:p>
            <a:r>
              <a:rPr lang="en-US" dirty="0" smtClean="0"/>
              <a:t>Thank you once again for the invitation, and I look forward to sharing our experience with you.</a:t>
            </a:r>
          </a:p>
          <a:p>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1</a:t>
            </a:fld>
            <a:endParaRPr lang="es-ES"/>
          </a:p>
        </p:txBody>
      </p:sp>
    </p:spTree>
    <p:extLst>
      <p:ext uri="{BB962C8B-B14F-4D97-AF65-F5344CB8AC3E}">
        <p14:creationId xmlns:p14="http://schemas.microsoft.com/office/powerpoint/2010/main" val="4019406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1" dirty="0" smtClean="0"/>
              <a:t>Understanding the factors that increase heat exposure and vulnerability in the workplace is essential for protecting workers' health and safety.</a:t>
            </a:r>
          </a:p>
          <a:p>
            <a:endParaRPr lang="en-US" dirty="0" smtClean="0"/>
          </a:p>
          <a:p>
            <a:r>
              <a:rPr lang="en-US" b="0" dirty="0" smtClean="0"/>
              <a:t>Heat risk is the result of a combination of factors. Even when external temperatures are relatively mild, workers may still be exposed to significant heat stress because of heavy physical workloads, unsuitable clothing or PPE, poor ventilation, high humidity levels, or individual vulnerability factors.</a:t>
            </a:r>
          </a:p>
          <a:p>
            <a:endParaRPr lang="en-US" b="0" dirty="0" smtClean="0"/>
          </a:p>
          <a:p>
            <a:r>
              <a:rPr lang="en-US" b="0" dirty="0" smtClean="0"/>
              <a:t>For this reason, a proper risk assessment must take all these elements into account rather than focusing solely on air temperature.</a:t>
            </a:r>
          </a:p>
          <a:p>
            <a:endParaRPr lang="en-US" dirty="0" smtClean="0"/>
          </a:p>
          <a:p>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11</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These are the most common measures used to prevent heat-related </a:t>
            </a:r>
            <a:r>
              <a:rPr lang="en-US" dirty="0" err="1" smtClean="0"/>
              <a:t>risks.The</a:t>
            </a:r>
            <a:r>
              <a:rPr lang="en-US" dirty="0" smtClean="0"/>
              <a:t> most effective is climate control, such as air conditioning.</a:t>
            </a:r>
          </a:p>
          <a:p>
            <a:endParaRPr lang="en-US" dirty="0" smtClean="0"/>
          </a:p>
          <a:p>
            <a:r>
              <a:rPr lang="en-US" dirty="0" smtClean="0"/>
              <a:t>Preventive measures are generally divided into two categories: </a:t>
            </a:r>
            <a:r>
              <a:rPr lang="en-US" dirty="0" err="1" smtClean="0"/>
              <a:t>organisational</a:t>
            </a:r>
            <a:r>
              <a:rPr lang="en-US" dirty="0" smtClean="0"/>
              <a:t> measures, such as changing work schedules or reducing workloads, and technical measures, such as installing shade structures, improving ventilation or providing cooling PPE.</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12</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0" dirty="0" smtClean="0"/>
              <a:t>At UGT, we are strongly promoting the development of workplace heat management protocols.</a:t>
            </a:r>
          </a:p>
          <a:p>
            <a:endParaRPr lang="en-US" b="0" dirty="0" smtClean="0"/>
          </a:p>
          <a:p>
            <a:r>
              <a:rPr lang="en-US" b="0" dirty="0" smtClean="0"/>
              <a:t>we believe companies should have heat management protocols in place at all times, not only during official alerts. During orange alerts, measures may include schedule changes, task reassignment, workload reduction, additional breaks and hydration measures.</a:t>
            </a:r>
          </a:p>
          <a:p>
            <a:endParaRPr lang="en-US" b="0" dirty="0" smtClean="0"/>
          </a:p>
          <a:p>
            <a:r>
              <a:rPr lang="en-US" b="0" dirty="0" smtClean="0"/>
              <a:t>During red alerts, companies may need to suspend certain activities or stop work altogether if safe conditions cannot be guaranteed..</a:t>
            </a:r>
          </a:p>
          <a:p>
            <a:endParaRPr lang="en-US" b="0" dirty="0" smtClean="0"/>
          </a:p>
          <a:p>
            <a:r>
              <a:rPr lang="en-US" b="0" dirty="0" smtClean="0"/>
              <a:t>Now, let us look at the legal framework that supports these measures.</a:t>
            </a:r>
          </a:p>
          <a:p>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13</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dirty="0" smtClean="0"/>
              <a:t>Since 1995, Spain has had specific regulations establishing the minimum health and safety requirements for workplaces . This legislation is derived from the European Occupational Safety and Health Framework Directive. </a:t>
            </a:r>
          </a:p>
          <a:p>
            <a:endParaRPr lang="en-US" dirty="0" smtClean="0"/>
          </a:p>
          <a:p>
            <a:r>
              <a:rPr lang="en-US" dirty="0" smtClean="0"/>
              <a:t>Unfortunately, even today, many companies still fail to comply with these requirements, particularly in warehouses and industrial facilities where air conditioning has not been installed.</a:t>
            </a:r>
          </a:p>
          <a:p>
            <a:endParaRPr lang="en-US" dirty="0" smtClean="0"/>
          </a:p>
          <a:p>
            <a:r>
              <a:rPr lang="en-US" dirty="0" smtClean="0"/>
              <a:t>Nobody would expect a company in Sweden to operate during winter without heating. Yet in Spain, we still have many workplaces that lack adequate cooling systems during the summer, despite the increasing impact of extreme heat on workers' health and safety.</a:t>
            </a:r>
          </a:p>
          <a:p>
            <a:endParaRPr lang="en-US" dirty="0" smtClean="0"/>
          </a:p>
          <a:p>
            <a:r>
              <a:rPr lang="en-US" dirty="0" smtClean="0"/>
              <a:t>This situation highlights the need to move beyond minimum compliance and adapt workplaces to the reality of a warming climate.</a:t>
            </a:r>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15</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r>
              <a:rPr lang="en-US" b="0" dirty="0" smtClean="0"/>
              <a:t>Unfortunately, in Spain we tend to be quite reactive when it comes to introducing new regulations. Very often, a serious incident has to occur before the need for change becomes evident and legislation is updated or strengthened.</a:t>
            </a:r>
          </a:p>
          <a:p>
            <a:endParaRPr lang="en-US" b="0" dirty="0" smtClean="0"/>
          </a:p>
          <a:p>
            <a:r>
              <a:rPr lang="en-US" b="0" dirty="0" smtClean="0"/>
              <a:t>This case concerns a street-cleaning worker in Madrid who died from heat stroke while working outdoors. The tragedy received widespread media attention and exposed the lack of specific protection for workers facing extreme heat.</a:t>
            </a:r>
          </a:p>
          <a:p>
            <a:endParaRPr lang="en-US" b="0" dirty="0" smtClean="0"/>
          </a:p>
          <a:p>
            <a:r>
              <a:rPr lang="en-US" b="0" dirty="0" smtClean="0"/>
              <a:t>As a result, new legislation was introduced the following year, strengthening protection for outdoor workers and marking a turning point in the recognition of heat as a major occupational health and safety risk in Spain.</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16</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0" dirty="0" smtClean="0"/>
              <a:t>The legislation requires employers to carry out a heat risk assessment for workers who perform their duties outdoors and to implement the necessary preventive measures.</a:t>
            </a:r>
          </a:p>
          <a:p>
            <a:endParaRPr lang="en-US" b="0" dirty="0" smtClean="0"/>
          </a:p>
          <a:p>
            <a:r>
              <a:rPr lang="en-US" b="0" dirty="0" smtClean="0"/>
              <a:t>As we discussed earlier regarding orange and red heat alerts, the legislation specifically establishes that measures must be taken when extreme heat events occur. These measures may include adapting work activities, modifying schedules, or, where necessary, suspending certain tasks to protect workers' health and safety.</a:t>
            </a:r>
          </a:p>
          <a:p>
            <a:endParaRPr lang="en-US" b="0" dirty="0" smtClean="0"/>
          </a:p>
          <a:p>
            <a:r>
              <a:rPr lang="en-US" b="0" dirty="0" smtClean="0"/>
              <a:t>The key principle is that work must be </a:t>
            </a:r>
            <a:r>
              <a:rPr lang="en-US" b="0" dirty="0" err="1" smtClean="0"/>
              <a:t>organised</a:t>
            </a:r>
            <a:r>
              <a:rPr lang="en-US" b="0" dirty="0" smtClean="0"/>
              <a:t> in a way that prevents heat-related risks, and when those risks cannot be adequately controlled, worker safety must take priority.</a:t>
            </a:r>
          </a:p>
          <a:p>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17</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The DANA floods that struck Valencia in October 2024 caused around 230 deaths and affected tens of thousands of people. </a:t>
            </a:r>
          </a:p>
          <a:p>
            <a:endParaRPr lang="en-US" dirty="0" smtClean="0"/>
          </a:p>
          <a:p>
            <a:r>
              <a:rPr lang="en-US" b="0" dirty="0" smtClean="0"/>
              <a:t>If you look at the photograph in the bottom right corner, you will see the IKEA store in Valencia this day. IKEA had already done what this legislation now requires companies to do: take adverse weather events into account and integrate them into their occupational risk management and prevention systems.</a:t>
            </a:r>
          </a:p>
          <a:p>
            <a:endParaRPr lang="en-US" b="0" dirty="0" smtClean="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18</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dirty="0" smtClean="0"/>
              <a:t>The legislation specifically requires companies to have a mandatory protocol for managing adverse weather events. These protocols must take into account a wide range of weather-related hazards that may affect workers and business activities.</a:t>
            </a:r>
          </a:p>
          <a:p>
            <a:endParaRPr lang="en-US" dirty="0" smtClean="0"/>
          </a:p>
          <a:p>
            <a:r>
              <a:rPr lang="en-US" dirty="0" smtClean="0"/>
              <a:t>In this context, we are not only talking about orange</a:t>
            </a:r>
            <a:r>
              <a:rPr lang="en-US" baseline="0" dirty="0" smtClean="0"/>
              <a:t> or red hot warnings</a:t>
            </a:r>
            <a:r>
              <a:rPr lang="en-US" dirty="0" smtClean="0"/>
              <a:t>. Adverse weather events can also include floods, strong winds, extreme temperatures such as heat or cold, hailstorms, coastal storms, and other severe weather phenomena. </a:t>
            </a:r>
          </a:p>
          <a:p>
            <a:endParaRPr lang="en-US" dirty="0" smtClean="0"/>
          </a:p>
          <a:p>
            <a:r>
              <a:rPr lang="en-US" dirty="0" smtClean="0"/>
              <a:t>The objective is to ensure that companies anticipate these risks, plan preventive measures in advance, and are prepared to respond effectively when such events occur.</a:t>
            </a:r>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19</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Here I would like to present a guidance document designed to help companies develop their own heat management </a:t>
            </a:r>
            <a:r>
              <a:rPr lang="en-US" dirty="0" err="1" smtClean="0"/>
              <a:t>protocols.In</a:t>
            </a:r>
            <a:r>
              <a:rPr lang="en-US" dirty="0" smtClean="0"/>
              <a:t> this case, it focuses specifically on heat risk and was developed through a collaborative process led by the Government of Catalonia, which took the initiative to promote this work.</a:t>
            </a:r>
          </a:p>
          <a:p>
            <a:endParaRPr lang="en-US" dirty="0" smtClean="0"/>
          </a:p>
          <a:p>
            <a:r>
              <a:rPr lang="en-US" dirty="0" smtClean="0"/>
              <a:t>The document was negotiated within the framework of social dialogue, involving both employers' </a:t>
            </a:r>
            <a:r>
              <a:rPr lang="en-US" dirty="0" err="1" smtClean="0"/>
              <a:t>organisations</a:t>
            </a:r>
            <a:r>
              <a:rPr lang="en-US" dirty="0" smtClean="0"/>
              <a:t> and workers' representatives. In addition, local authorities and municipalities were also consulted and their perspectives taken into account.</a:t>
            </a:r>
          </a:p>
          <a:p>
            <a:endParaRPr lang="en-US" dirty="0" smtClean="0"/>
          </a:p>
          <a:p>
            <a:r>
              <a:rPr lang="en-US" dirty="0" smtClean="0"/>
              <a:t>As a result, the guide reflects a broad consensus among the different stakeholders involved and provides practical recommendations for companies to implement effective heat prevention measures.</a:t>
            </a:r>
          </a:p>
          <a:p>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20</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0" dirty="0" smtClean="0"/>
              <a:t>As I noticed that many of you work in the field of local government and administration, I would like to highlight one specific aspect of this guide: the contracting and outsourcing of public services.</a:t>
            </a:r>
          </a:p>
          <a:p>
            <a:r>
              <a:rPr lang="en-US" b="0" dirty="0" smtClean="0"/>
              <a:t>The guide </a:t>
            </a:r>
            <a:r>
              <a:rPr lang="en-US" b="0" dirty="0" err="1" smtClean="0"/>
              <a:t>emphasises</a:t>
            </a:r>
            <a:r>
              <a:rPr lang="en-US" b="0" dirty="0" smtClean="0"/>
              <a:t> that public authorities must take heat-related risks into account when designing, tendering and managing outsourced services.</a:t>
            </a:r>
          </a:p>
          <a:p>
            <a:endParaRPr lang="en-US" b="0" dirty="0" smtClean="0"/>
          </a:p>
          <a:p>
            <a:r>
              <a:rPr lang="en-US" b="0" dirty="0" smtClean="0"/>
              <a:t>Public administrations therefore have a key role to play in ensuring that preventive measures against heat are incorporated into service contracts from the very beginning.</a:t>
            </a:r>
          </a:p>
          <a:p>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21</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b="1" dirty="0" smtClean="0"/>
              <a:t>UGT of Catalonia (UGT </a:t>
            </a:r>
            <a:r>
              <a:rPr lang="en-US" b="1" dirty="0" err="1" smtClean="0"/>
              <a:t>Catalunya</a:t>
            </a:r>
            <a:r>
              <a:rPr lang="en-US" b="1" dirty="0" smtClean="0"/>
              <a:t>)</a:t>
            </a:r>
            <a:r>
              <a:rPr lang="en-US" dirty="0" smtClean="0"/>
              <a:t> is the Catalan branch of UGT, one of Spain’s largest trade unions. It represents workers across all sectors of the economy in Catalonia and works to protect </a:t>
            </a:r>
            <a:r>
              <a:rPr lang="en-US" dirty="0" err="1" smtClean="0"/>
              <a:t>labour</a:t>
            </a:r>
            <a:r>
              <a:rPr lang="en-US" dirty="0" smtClean="0"/>
              <a:t> rights, improve working conditions, and promote occupational health and safety.</a:t>
            </a:r>
          </a:p>
          <a:p>
            <a:endParaRPr lang="en-US" dirty="0" smtClean="0"/>
          </a:p>
          <a:p>
            <a:r>
              <a:rPr lang="en-US" dirty="0" smtClean="0"/>
              <a:t>UGT </a:t>
            </a:r>
            <a:r>
              <a:rPr lang="en-US" dirty="0" err="1" smtClean="0"/>
              <a:t>Catalunya</a:t>
            </a:r>
            <a:r>
              <a:rPr lang="en-US" dirty="0" smtClean="0"/>
              <a:t> is actively involved in social dialogue with the Government of Catalonia, employers’ </a:t>
            </a:r>
            <a:r>
              <a:rPr lang="en-US" dirty="0" err="1" smtClean="0"/>
              <a:t>organisations</a:t>
            </a:r>
            <a:r>
              <a:rPr lang="en-US" dirty="0" smtClean="0"/>
              <a:t>, and other stakeholders. It also develops guidance, training </a:t>
            </a:r>
            <a:r>
              <a:rPr lang="en-US" dirty="0" err="1" smtClean="0"/>
              <a:t>programmes</a:t>
            </a:r>
            <a:r>
              <a:rPr lang="en-US" dirty="0" smtClean="0"/>
              <a:t>, and policy proposals on emerging workplace challenges, including climate change adaptation and the prevention of heat-related occupational risks.</a:t>
            </a:r>
          </a:p>
          <a:p>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2</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From this point on, I would like to present the materials that we have developed at UGT of Catalonia. We have been working on the management of occupational heat risk for many years, long before heat became such a prominent issue in public debate and legislation.</a:t>
            </a:r>
          </a:p>
          <a:p>
            <a:endParaRPr lang="en-US" dirty="0" smtClean="0"/>
          </a:p>
          <a:p>
            <a:r>
              <a:rPr lang="en-US" dirty="0" smtClean="0"/>
              <a:t>Over the years, we have produced a wide range of guidance documents, awareness campaigns, practical tools and training materials aimed at helping workers and workplace representatives understand heat-related risks and implement effective preventive measures.</a:t>
            </a:r>
          </a:p>
          <a:p>
            <a:endParaRPr lang="en-US" dirty="0" smtClean="0"/>
          </a:p>
          <a:p>
            <a:r>
              <a:rPr lang="en-US" b="0" dirty="0" smtClean="0"/>
              <a:t>The campaign is called “UGT Heat”. I have to admit that we are probably not going to win any awards for creativity when it comes to campaign names.</a:t>
            </a:r>
          </a:p>
          <a:p>
            <a:endParaRPr lang="en-US" b="0" dirty="0" smtClean="0"/>
          </a:p>
          <a:p>
            <a:r>
              <a:rPr lang="en-US" b="0" dirty="0" smtClean="0"/>
              <a:t>As a general rule, we produce our materials in Catalan, which is the official language of Catalonia </a:t>
            </a:r>
            <a:endParaRPr lang="en-US" dirty="0" smtClean="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22</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0" dirty="0" smtClean="0"/>
              <a:t>These are communication materials developed by our communications team for social media campaigns. Their main objective is to raise awareness about heat-related occupational risks and the importance of prevention.</a:t>
            </a:r>
          </a:p>
          <a:p>
            <a:endParaRPr lang="en-US" b="0" dirty="0" smtClean="0"/>
          </a:p>
          <a:p>
            <a:r>
              <a:rPr lang="en-US" b="0" dirty="0" smtClean="0"/>
              <a:t>In fact, awareness of this issue has grown exponentially in recent years. What was once considered a seasonal inconvenience is now increasingly </a:t>
            </a:r>
            <a:r>
              <a:rPr lang="en-US" b="0" dirty="0" err="1" smtClean="0"/>
              <a:t>recognised</a:t>
            </a:r>
            <a:r>
              <a:rPr lang="en-US" b="0" dirty="0" smtClean="0"/>
              <a:t> as a major occupational health and safety challenge linked to climate change.</a:t>
            </a:r>
          </a:p>
          <a:p>
            <a:endParaRPr lang="es-ES" b="0"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23</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r>
              <a:rPr lang="en-US" dirty="0" smtClean="0"/>
              <a:t>The materials shown here are the main guides we have developed, each covering in detail a specific topic related to heat-risk prevention and protection in the workplace,</a:t>
            </a:r>
            <a:r>
              <a:rPr lang="en-US" baseline="0" dirty="0" smtClean="0"/>
              <a:t> </a:t>
            </a:r>
            <a:r>
              <a:rPr lang="en-US" dirty="0" smtClean="0"/>
              <a:t>including:</a:t>
            </a:r>
          </a:p>
          <a:p>
            <a:r>
              <a:rPr lang="en-US" dirty="0" smtClean="0"/>
              <a:t/>
            </a:r>
            <a:br>
              <a:rPr lang="en-US" dirty="0" smtClean="0"/>
            </a:br>
            <a:r>
              <a:rPr lang="en-US" dirty="0" smtClean="0"/>
              <a:t>• Workers’ rights and awareness</a:t>
            </a:r>
            <a:br>
              <a:rPr lang="en-US" dirty="0" smtClean="0"/>
            </a:br>
            <a:r>
              <a:rPr lang="en-US" dirty="0" smtClean="0"/>
              <a:t>• Heat-risk assessment and prevention</a:t>
            </a:r>
            <a:br>
              <a:rPr lang="en-US" dirty="0" smtClean="0"/>
            </a:br>
            <a:r>
              <a:rPr lang="en-US" dirty="0" smtClean="0"/>
              <a:t>• Workplace heat protocols</a:t>
            </a:r>
            <a:br>
              <a:rPr lang="en-US" dirty="0" smtClean="0"/>
            </a:br>
            <a:r>
              <a:rPr lang="en-US" dirty="0" smtClean="0"/>
              <a:t>• Solar exposure at work</a:t>
            </a:r>
            <a:br>
              <a:rPr lang="en-US" dirty="0" smtClean="0"/>
            </a:br>
            <a:r>
              <a:rPr lang="en-US" dirty="0" smtClean="0"/>
              <a:t>• Hydration as a preventive measure</a:t>
            </a:r>
            <a:br>
              <a:rPr lang="en-US" dirty="0" smtClean="0"/>
            </a:br>
            <a:r>
              <a:rPr lang="en-US" dirty="0" smtClean="0"/>
              <a:t>• Work clothing, heat-adapted PPE and cooling personal protective equipment</a:t>
            </a:r>
            <a:br>
              <a:rPr lang="en-US" dirty="0" smtClean="0"/>
            </a:br>
            <a:r>
              <a:rPr lang="en-US" dirty="0" smtClean="0"/>
              <a:t>• Outdoor work during summer</a:t>
            </a:r>
            <a:br>
              <a:rPr lang="en-US" dirty="0" smtClean="0"/>
            </a:br>
            <a:r>
              <a:rPr lang="en-US" dirty="0" smtClean="0"/>
              <a:t>• Heat stroke symptoms and first aid</a:t>
            </a:r>
          </a:p>
          <a:p>
            <a:endParaRPr lang="en-US" sz="1300" dirty="0"/>
          </a:p>
          <a:p>
            <a:pPr defTabSz="990752">
              <a:defRPr/>
            </a:pPr>
            <a:r>
              <a:rPr lang="en-US" b="0" dirty="0" smtClean="0"/>
              <a:t>I would like to </a:t>
            </a:r>
            <a:r>
              <a:rPr lang="en-US" b="0" dirty="0" err="1" smtClean="0"/>
              <a:t>emphasise</a:t>
            </a:r>
            <a:r>
              <a:rPr lang="en-US" b="0" dirty="0" smtClean="0"/>
              <a:t> that all of these materials are available through the campaign website, where they are collected in a single location.</a:t>
            </a:r>
          </a:p>
          <a:p>
            <a:endParaRPr lang="en-US" sz="1300" dirty="0"/>
          </a:p>
          <a:p>
            <a:r>
              <a:rPr lang="en-US" b="0" dirty="0" smtClean="0"/>
              <a:t>They are freely available and can be used by anyone interested in heat-risk prevention and climate adaptation in the workplace.</a:t>
            </a:r>
          </a:p>
          <a:p>
            <a:endParaRPr lang="en-US" b="0" dirty="0" smtClean="0"/>
          </a:p>
          <a:p>
            <a:r>
              <a:rPr lang="en-US" b="0" dirty="0" smtClean="0"/>
              <a:t>So please feel free to use them if they can be useful in your own work.</a:t>
            </a:r>
          </a:p>
          <a:p>
            <a:endParaRPr lang="es-ES" sz="1300" dirty="0"/>
          </a:p>
          <a:p>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24</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Thank you very much for your attention. We will now be happy to take any questions you may have.</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25</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In today’s webinar, I will focus on three key areas: </a:t>
            </a:r>
          </a:p>
          <a:p>
            <a:endParaRPr lang="en-US" dirty="0" smtClean="0"/>
          </a:p>
          <a:p>
            <a:r>
              <a:rPr lang="en-US" dirty="0" smtClean="0"/>
              <a:t>first, how heat risk is managed in Spain; </a:t>
            </a:r>
          </a:p>
          <a:p>
            <a:r>
              <a:rPr lang="en-US" dirty="0" smtClean="0"/>
              <a:t>second, the Spanish legal and regulatory framework on heat exposure; </a:t>
            </a:r>
          </a:p>
          <a:p>
            <a:r>
              <a:rPr lang="en-US" dirty="0" smtClean="0"/>
              <a:t>and third, the initiatives and actions developed by UGT of Catalonia to protect workers from the effects of extreme heat.</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3</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First, I would like to explain how heat risk is managed in Spain, including the warning systems, the institutional framework, and the preventive measures that are activated during periods of extreme heat.</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4</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r>
              <a:rPr lang="en-US" b="0" dirty="0" smtClean="0"/>
              <a:t>First, I would like to explain how meteorological forecasting services are used in Spain, as they provide the basis for many of the preventive measures implemented by employers.</a:t>
            </a:r>
          </a:p>
          <a:p>
            <a:endParaRPr lang="en-US" b="0" dirty="0" smtClean="0"/>
          </a:p>
          <a:p>
            <a:r>
              <a:rPr lang="en-US" b="0" dirty="0" smtClean="0"/>
              <a:t>Spain has two main public meteorological services: AEMET at the national level and </a:t>
            </a:r>
            <a:r>
              <a:rPr lang="en-US" b="0" dirty="0" err="1" smtClean="0"/>
              <a:t>Meteocat</a:t>
            </a:r>
            <a:r>
              <a:rPr lang="en-US" b="0" dirty="0" smtClean="0"/>
              <a:t> in Catalonia. Both provide forecasts and heat warnings that are used to activate preventive measures and help employers, authorities and workers prepare for periods of extreme heat.</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5</a:t>
            </a:fld>
            <a:endParaRPr lang="es-ES"/>
          </a:p>
        </p:txBody>
      </p:sp>
    </p:spTree>
    <p:extLst>
      <p:ext uri="{BB962C8B-B14F-4D97-AF65-F5344CB8AC3E}">
        <p14:creationId xmlns:p14="http://schemas.microsoft.com/office/powerpoint/2010/main" val="3134088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defTabSz="990752">
              <a:defRPr/>
            </a:pPr>
            <a:r>
              <a:rPr lang="en-US" sz="1300" dirty="0"/>
              <a:t>The degree is determined by the ratio between the threshold that may be exceeded and the probability of the meteorological phenomenon occurring in the territory.</a:t>
            </a:r>
            <a:endParaRPr lang="es-ES" sz="1300" dirty="0"/>
          </a:p>
          <a:p>
            <a:endParaRPr lang="es-ES" dirty="0" smtClean="0"/>
          </a:p>
          <a:p>
            <a:r>
              <a:rPr lang="en-US" dirty="0" smtClean="0"/>
              <a:t>Intense heat threshold: Defined as the 98th percentile of daily maximum temperatures recorded during June, July and August over the previous ten years. Thresholds are established at both municipal and county levels. I will illustrate this with an example shortly.</a:t>
            </a:r>
          </a:p>
          <a:p>
            <a:endParaRPr lang="en-US" dirty="0" smtClean="0"/>
          </a:p>
          <a:p>
            <a:r>
              <a:rPr lang="en-US" b="0" dirty="0" smtClean="0"/>
              <a:t>When these percentile-based thresholds are exceeded, three different warning levels can be activated.</a:t>
            </a:r>
          </a:p>
          <a:p>
            <a:endParaRPr lang="en-US" b="0" dirty="0" smtClean="0"/>
          </a:p>
          <a:p>
            <a:r>
              <a:rPr lang="en-US" b="0" dirty="0" smtClean="0"/>
              <a:t>These alert levels reflect the severity of the heat event and help authorities, employers and workers take the appropriate preventive measures.</a:t>
            </a:r>
          </a:p>
          <a:p>
            <a:endParaRPr lang="en-US" b="0" dirty="0" smtClean="0"/>
          </a:p>
          <a:p>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6</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dirty="0" smtClean="0"/>
              <a:t>These are the 98th percentile thresholds on which the heat warning system is based. As you can see, along the coast the temperature thresholds for triggering alerts are generally lower than in central Catalonia and the Pyrenees. </a:t>
            </a:r>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7</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0" dirty="0" smtClean="0"/>
              <a:t>This is an example from 30 June 2025. I took this map from the Catalan heat warning system to illustrate how the alerts work in practice.</a:t>
            </a:r>
          </a:p>
          <a:p>
            <a:endParaRPr lang="en-US" b="0" dirty="0" smtClean="0"/>
          </a:p>
          <a:p>
            <a:r>
              <a:rPr lang="en-US" b="0" dirty="0" smtClean="0"/>
              <a:t>As you can see, the coastal areas were under an orange heat warning, while most of central Catalonia was under a yellow warning.</a:t>
            </a:r>
          </a:p>
          <a:p>
            <a:endParaRPr lang="en-US" b="0" dirty="0" smtClean="0"/>
          </a:p>
          <a:p>
            <a:r>
              <a:rPr lang="en-US" b="0" dirty="0" smtClean="0"/>
              <a:t>The Pyrenees were the only area shown in green, meaning that no heat warning was in place because temperatures were not considered extreme.</a:t>
            </a:r>
          </a:p>
          <a:p>
            <a:endParaRPr lang="en-US" b="0" dirty="0" smtClean="0"/>
          </a:p>
          <a:p>
            <a:r>
              <a:rPr lang="en-US" b="0" dirty="0" smtClean="0"/>
              <a:t>You may also notice a red band across part of the map. However, this was not related to heat. </a:t>
            </a:r>
          </a:p>
          <a:p>
            <a:endParaRPr lang="en-US" b="0" dirty="0" smtClean="0"/>
          </a:p>
          <a:p>
            <a:r>
              <a:rPr lang="en-US" b="0" dirty="0" smtClean="0"/>
              <a:t>In this case, the red warning was issued due to the risk of severe thunderstorms.</a:t>
            </a:r>
          </a:p>
          <a:p>
            <a:endParaRPr lang="en-US" b="0" dirty="0" smtClean="0"/>
          </a:p>
          <a:p>
            <a:r>
              <a:rPr lang="en-US" b="0" dirty="0" smtClean="0"/>
              <a:t>This example shows how warning levels vary across the territory depending on local climatic conditions and the specific weather hazards affecting each area.</a:t>
            </a:r>
          </a:p>
          <a:p>
            <a:endParaRPr lang="es-ES" dirty="0"/>
          </a:p>
        </p:txBody>
      </p:sp>
      <p:sp>
        <p:nvSpPr>
          <p:cNvPr id="4" name="3 Marcador de número de diapositiva"/>
          <p:cNvSpPr>
            <a:spLocks noGrp="1"/>
          </p:cNvSpPr>
          <p:nvPr>
            <p:ph type="sldNum" sz="quarter" idx="10"/>
          </p:nvPr>
        </p:nvSpPr>
        <p:spPr/>
        <p:txBody>
          <a:bodyPr/>
          <a:lstStyle/>
          <a:p>
            <a:fld id="{D8C8E364-E5E2-4743-B721-3DE53126848F}" type="slidenum">
              <a:rPr lang="es-ES" smtClean="0"/>
              <a:pPr/>
              <a:t>8</a:t>
            </a:fld>
            <a:endParaRPr lang="es-ES"/>
          </a:p>
        </p:txBody>
      </p:sp>
    </p:spTree>
    <p:extLst>
      <p:ext uri="{BB962C8B-B14F-4D97-AF65-F5344CB8AC3E}">
        <p14:creationId xmlns:p14="http://schemas.microsoft.com/office/powerpoint/2010/main" val="1188245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92500"/>
          </a:bodyPr>
          <a:lstStyle/>
          <a:p>
            <a:endParaRPr lang="es-ES" baseline="0" dirty="0" smtClean="0"/>
          </a:p>
          <a:p>
            <a:r>
              <a:rPr lang="en-US" dirty="0" smtClean="0"/>
              <a:t>Heat is not a special type of risk. Like any other occupational hazard, it must be assessed, controlled and prevented through appropriate workplace measures.</a:t>
            </a:r>
            <a:endParaRPr lang="es-ES" dirty="0"/>
          </a:p>
        </p:txBody>
      </p:sp>
      <p:sp>
        <p:nvSpPr>
          <p:cNvPr id="4" name="Marcador de número de diapositiva 3"/>
          <p:cNvSpPr>
            <a:spLocks noGrp="1"/>
          </p:cNvSpPr>
          <p:nvPr>
            <p:ph type="sldNum" sz="quarter" idx="10"/>
          </p:nvPr>
        </p:nvSpPr>
        <p:spPr/>
        <p:txBody>
          <a:bodyPr/>
          <a:lstStyle/>
          <a:p>
            <a:fld id="{D8C8E364-E5E2-4743-B721-3DE53126848F}" type="slidenum">
              <a:rPr lang="es-ES" smtClean="0"/>
              <a:pPr/>
              <a:t>10</a:t>
            </a:fld>
            <a:endParaRPr lang="es-ES"/>
          </a:p>
        </p:txBody>
      </p:sp>
    </p:spTree>
    <p:extLst>
      <p:ext uri="{BB962C8B-B14F-4D97-AF65-F5344CB8AC3E}">
        <p14:creationId xmlns:p14="http://schemas.microsoft.com/office/powerpoint/2010/main" val="3134088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644597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90700"/>
            <a:ext cx="16840200" cy="1143000"/>
          </a:xfrm>
        </p:spPr>
        <p:txBody>
          <a:bodyPr/>
          <a:lstStyle/>
          <a:p>
            <a:r>
              <a:rPr lang="en-US"/>
              <a:t>Click to edit Master title style</a:t>
            </a:r>
          </a:p>
        </p:txBody>
      </p:sp>
      <p:sp>
        <p:nvSpPr>
          <p:cNvPr id="3" name="Content Placeholder 2"/>
          <p:cNvSpPr>
            <a:spLocks noGrp="1"/>
          </p:cNvSpPr>
          <p:nvPr>
            <p:ph idx="1"/>
          </p:nvPr>
        </p:nvSpPr>
        <p:spPr>
          <a:xfrm>
            <a:off x="838200" y="3314700"/>
            <a:ext cx="16383000" cy="5516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033531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226126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896887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926588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965219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623231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467354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90700"/>
            <a:ext cx="16840200" cy="1143000"/>
          </a:xfrm>
        </p:spPr>
        <p:txBody>
          <a:bodyPr/>
          <a:lstStyle/>
          <a:p>
            <a:r>
              <a:rPr lang="en-US"/>
              <a:t>Click to edit Master title style</a:t>
            </a:r>
          </a:p>
        </p:txBody>
      </p:sp>
      <p:sp>
        <p:nvSpPr>
          <p:cNvPr id="3" name="Content Placeholder 2"/>
          <p:cNvSpPr>
            <a:spLocks noGrp="1"/>
          </p:cNvSpPr>
          <p:nvPr>
            <p:ph idx="1"/>
          </p:nvPr>
        </p:nvSpPr>
        <p:spPr>
          <a:xfrm>
            <a:off x="838200" y="3314700"/>
            <a:ext cx="16383000" cy="5516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926625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808417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4179399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055660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90700"/>
            <a:ext cx="16840200" cy="1143000"/>
          </a:xfrm>
        </p:spPr>
        <p:txBody>
          <a:bodyPr/>
          <a:lstStyle/>
          <a:p>
            <a:r>
              <a:rPr lang="en-US"/>
              <a:t>Click to edit Master title style</a:t>
            </a:r>
          </a:p>
        </p:txBody>
      </p:sp>
      <p:sp>
        <p:nvSpPr>
          <p:cNvPr id="3" name="Content Placeholder 2"/>
          <p:cNvSpPr>
            <a:spLocks noGrp="1"/>
          </p:cNvSpPr>
          <p:nvPr>
            <p:ph idx="1"/>
          </p:nvPr>
        </p:nvSpPr>
        <p:spPr>
          <a:xfrm>
            <a:off x="838200" y="3314700"/>
            <a:ext cx="16383000" cy="5516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919373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6614453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866618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1600518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9599689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7984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7383658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3635687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103066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22924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372200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6/10/2026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5925631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9000"/>
            <a:lum/>
          </a:blip>
          <a:srcRect/>
          <a:stretch>
            <a:fillRect l="-3000" r="-3000"/>
          </a:stretch>
        </a:blipFill>
        <a:effectLst/>
      </p:bgPr>
    </p:bg>
    <p:spTree>
      <p:nvGrpSpPr>
        <p:cNvPr id="1" name=""/>
        <p:cNvGrpSpPr/>
        <p:nvPr/>
      </p:nvGrpSpPr>
      <p:grpSpPr>
        <a:xfrm>
          <a:off x="0" y="0"/>
          <a:ext cx="0" cy="0"/>
          <a:chOff x="0" y="0"/>
          <a:chExt cx="0" cy="0"/>
        </a:xfrm>
      </p:grpSpPr>
      <p:sp>
        <p:nvSpPr>
          <p:cNvPr id="4" name="3 Título"/>
          <p:cNvSpPr>
            <a:spLocks noGrp="1"/>
          </p:cNvSpPr>
          <p:nvPr>
            <p:ph type="ctrTitle"/>
          </p:nvPr>
        </p:nvSpPr>
        <p:spPr>
          <a:xfrm>
            <a:off x="2514600" y="723900"/>
            <a:ext cx="14020800" cy="1470025"/>
          </a:xfrm>
        </p:spPr>
        <p:txBody>
          <a:bodyPr>
            <a:noAutofit/>
          </a:bodyPr>
          <a:lstStyle/>
          <a:p>
            <a:r>
              <a:rPr lang="es-ES" sz="5400" b="1" dirty="0" smtClean="0">
                <a:solidFill>
                  <a:srgbClr val="FF0000"/>
                </a:solidFill>
                <a:latin typeface="Arial" pitchFamily="34" charset="0"/>
                <a:cs typeface="Arial" pitchFamily="34" charset="0"/>
              </a:rPr>
              <a:t/>
            </a:r>
            <a:br>
              <a:rPr lang="es-ES" sz="5400" b="1" dirty="0" smtClean="0">
                <a:solidFill>
                  <a:srgbClr val="FF0000"/>
                </a:solidFill>
                <a:latin typeface="Arial" pitchFamily="34" charset="0"/>
                <a:cs typeface="Arial" pitchFamily="34" charset="0"/>
              </a:rPr>
            </a:br>
            <a:r>
              <a:rPr lang="es-ES" sz="5400" b="1" dirty="0">
                <a:solidFill>
                  <a:srgbClr val="FF0000"/>
                </a:solidFill>
                <a:latin typeface="Arial" pitchFamily="34" charset="0"/>
                <a:cs typeface="Arial" pitchFamily="34" charset="0"/>
              </a:rPr>
              <a:t/>
            </a:r>
            <a:br>
              <a:rPr lang="es-ES" sz="5400" b="1" dirty="0">
                <a:solidFill>
                  <a:srgbClr val="FF0000"/>
                </a:solidFill>
                <a:latin typeface="Arial" pitchFamily="34" charset="0"/>
                <a:cs typeface="Arial" pitchFamily="34" charset="0"/>
              </a:rPr>
            </a:br>
            <a:r>
              <a:rPr lang="es-ES" sz="5400" b="1" dirty="0" smtClean="0">
                <a:solidFill>
                  <a:srgbClr val="FF0000"/>
                </a:solidFill>
                <a:latin typeface="Arial" pitchFamily="34" charset="0"/>
                <a:cs typeface="Arial" pitchFamily="34" charset="0"/>
              </a:rPr>
              <a:t>GESTIÓ DEL RISC PER CALOR EN L’ÀMBIT LABORAL: </a:t>
            </a:r>
            <a:r>
              <a:rPr lang="es-ES" sz="5400" b="1" dirty="0" err="1" smtClean="0">
                <a:solidFill>
                  <a:srgbClr val="FF0000"/>
                </a:solidFill>
                <a:latin typeface="Arial" pitchFamily="34" charset="0"/>
                <a:cs typeface="Arial" pitchFamily="34" charset="0"/>
              </a:rPr>
              <a:t>prevenció</a:t>
            </a:r>
            <a:r>
              <a:rPr lang="es-ES" sz="5400" b="1" dirty="0" smtClean="0">
                <a:solidFill>
                  <a:srgbClr val="FF0000"/>
                </a:solidFill>
                <a:latin typeface="Arial" pitchFamily="34" charset="0"/>
                <a:cs typeface="Arial" pitchFamily="34" charset="0"/>
              </a:rPr>
              <a:t>, </a:t>
            </a:r>
            <a:r>
              <a:rPr lang="es-ES" sz="5400" b="1" dirty="0" err="1" smtClean="0">
                <a:solidFill>
                  <a:srgbClr val="FF0000"/>
                </a:solidFill>
                <a:latin typeface="Arial" pitchFamily="34" charset="0"/>
                <a:cs typeface="Arial" pitchFamily="34" charset="0"/>
              </a:rPr>
              <a:t>protecció</a:t>
            </a:r>
            <a:r>
              <a:rPr lang="es-ES" sz="5400" b="1" dirty="0" smtClean="0">
                <a:solidFill>
                  <a:srgbClr val="FF0000"/>
                </a:solidFill>
                <a:latin typeface="Arial" pitchFamily="34" charset="0"/>
                <a:cs typeface="Arial" pitchFamily="34" charset="0"/>
              </a:rPr>
              <a:t> i </a:t>
            </a:r>
            <a:r>
              <a:rPr lang="es-ES" sz="5400" b="1" dirty="0" err="1" smtClean="0">
                <a:solidFill>
                  <a:srgbClr val="FF0000"/>
                </a:solidFill>
                <a:latin typeface="Arial" pitchFamily="34" charset="0"/>
                <a:cs typeface="Arial" pitchFamily="34" charset="0"/>
              </a:rPr>
              <a:t>acció</a:t>
            </a:r>
            <a:r>
              <a:rPr lang="es-ES" sz="5400" b="1" dirty="0" smtClean="0">
                <a:solidFill>
                  <a:srgbClr val="FF0000"/>
                </a:solidFill>
                <a:latin typeface="Arial" pitchFamily="34" charset="0"/>
                <a:cs typeface="Arial" pitchFamily="34" charset="0"/>
              </a:rPr>
              <a:t/>
            </a:r>
            <a:br>
              <a:rPr lang="es-ES" sz="5400" b="1" dirty="0" smtClean="0">
                <a:solidFill>
                  <a:srgbClr val="FF0000"/>
                </a:solidFill>
                <a:latin typeface="Arial" pitchFamily="34" charset="0"/>
                <a:cs typeface="Arial" pitchFamily="34" charset="0"/>
              </a:rPr>
            </a:br>
            <a:endParaRPr lang="es-ES" sz="3200" b="1" dirty="0">
              <a:solidFill>
                <a:srgbClr val="002060"/>
              </a:solidFill>
              <a:latin typeface="Arial" pitchFamily="34" charset="0"/>
              <a:cs typeface="Arial" pitchFamily="34" charset="0"/>
            </a:endParaRPr>
          </a:p>
        </p:txBody>
      </p:sp>
      <p:sp>
        <p:nvSpPr>
          <p:cNvPr id="5" name="4 Subtítulo"/>
          <p:cNvSpPr>
            <a:spLocks noGrp="1"/>
          </p:cNvSpPr>
          <p:nvPr>
            <p:ph type="subTitle" idx="1"/>
          </p:nvPr>
        </p:nvSpPr>
        <p:spPr>
          <a:xfrm>
            <a:off x="6400800" y="6591300"/>
            <a:ext cx="6400800" cy="1752600"/>
          </a:xfrm>
        </p:spPr>
        <p:txBody>
          <a:bodyPr>
            <a:normAutofit/>
          </a:bodyPr>
          <a:lstStyle/>
          <a:p>
            <a:endParaRPr lang="es-ES" b="1" dirty="0" smtClean="0">
              <a:solidFill>
                <a:schemeClr val="tx1"/>
              </a:solidFill>
              <a:latin typeface="Arial" pitchFamily="34" charset="0"/>
              <a:cs typeface="Arial" pitchFamily="34" charset="0"/>
            </a:endParaRPr>
          </a:p>
          <a:p>
            <a:endParaRPr lang="es-ES" dirty="0" smtClean="0">
              <a:solidFill>
                <a:schemeClr val="tx1"/>
              </a:solidFill>
            </a:endParaRPr>
          </a:p>
        </p:txBody>
      </p:sp>
      <p:pic>
        <p:nvPicPr>
          <p:cNvPr id="4098" name="Picture 2"/>
          <p:cNvPicPr>
            <a:picLocks noChangeAspect="1" noChangeArrowheads="1"/>
          </p:cNvPicPr>
          <p:nvPr/>
        </p:nvPicPr>
        <p:blipFill>
          <a:blip r:embed="rId4" cstate="print"/>
          <a:srcRect/>
          <a:stretch>
            <a:fillRect/>
          </a:stretch>
        </p:blipFill>
        <p:spPr bwMode="auto">
          <a:xfrm>
            <a:off x="6080184" y="7581900"/>
            <a:ext cx="5459977" cy="1919765"/>
          </a:xfrm>
          <a:prstGeom prst="rect">
            <a:avLst/>
          </a:prstGeom>
          <a:noFill/>
          <a:ln w="9525">
            <a:noFill/>
            <a:miter lim="800000"/>
            <a:headEnd/>
            <a:tailEnd/>
          </a:ln>
        </p:spPr>
      </p:pic>
    </p:spTree>
    <p:extLst>
      <p:ext uri="{BB962C8B-B14F-4D97-AF65-F5344CB8AC3E}">
        <p14:creationId xmlns:p14="http://schemas.microsoft.com/office/powerpoint/2010/main" val="1170034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r>
              <a:rPr lang="es-ES" sz="6000" b="1" dirty="0">
                <a:solidFill>
                  <a:srgbClr val="FF0000"/>
                </a:solidFill>
              </a:rPr>
              <a:t>HEAT RISK MANAGEMENT</a:t>
            </a:r>
            <a:endParaRPr lang="es-ES" sz="6000" b="1" dirty="0">
              <a:solidFill>
                <a:srgbClr val="FF0000"/>
              </a:solidFill>
              <a:latin typeface="Arial" pitchFamily="34" charset="0"/>
              <a:cs typeface="Arial" pitchFamily="34" charset="0"/>
            </a:endParaRPr>
          </a:p>
        </p:txBody>
      </p:sp>
      <p:pic>
        <p:nvPicPr>
          <p:cNvPr id="12291"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124200" y="2628900"/>
            <a:ext cx="13632873"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54394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276600" y="342900"/>
            <a:ext cx="13106400" cy="1143000"/>
          </a:xfrm>
        </p:spPr>
        <p:txBody>
          <a:bodyPr>
            <a:noAutofit/>
          </a:bodyPr>
          <a:lstStyle/>
          <a:p>
            <a:r>
              <a:rPr lang="es-ES" sz="8000" b="1" dirty="0" err="1">
                <a:solidFill>
                  <a:srgbClr val="FF0000"/>
                </a:solidFill>
              </a:rPr>
              <a:t>Risk</a:t>
            </a:r>
            <a:r>
              <a:rPr lang="es-ES" sz="8000" b="1" dirty="0">
                <a:solidFill>
                  <a:srgbClr val="FF0000"/>
                </a:solidFill>
              </a:rPr>
              <a:t> </a:t>
            </a:r>
            <a:r>
              <a:rPr lang="es-ES" sz="8000" b="1" dirty="0" err="1">
                <a:solidFill>
                  <a:srgbClr val="FF0000"/>
                </a:solidFill>
              </a:rPr>
              <a:t>Assessment</a:t>
            </a:r>
            <a:r>
              <a:rPr lang="es-ES" sz="8000" b="1" dirty="0"/>
              <a:t/>
            </a:r>
            <a:br>
              <a:rPr lang="es-ES" sz="8000" b="1" dirty="0"/>
            </a:br>
            <a:endParaRPr lang="es-ES" sz="8000" b="1" dirty="0">
              <a:solidFill>
                <a:srgbClr val="FF0000"/>
              </a:solidFill>
            </a:endParaRPr>
          </a:p>
        </p:txBody>
      </p:sp>
      <p:sp>
        <p:nvSpPr>
          <p:cNvPr id="3" name="2 Marcador de contenido"/>
          <p:cNvSpPr>
            <a:spLocks noGrp="1"/>
          </p:cNvSpPr>
          <p:nvPr>
            <p:ph idx="1"/>
          </p:nvPr>
        </p:nvSpPr>
        <p:spPr>
          <a:xfrm>
            <a:off x="457200" y="2552700"/>
            <a:ext cx="13639800" cy="6629400"/>
          </a:xfrm>
        </p:spPr>
        <p:txBody>
          <a:bodyPr>
            <a:normAutofit/>
          </a:bodyPr>
          <a:lstStyle/>
          <a:p>
            <a:endParaRPr lang="es-ES" sz="7200" dirty="0">
              <a:latin typeface="Arial" panose="020B0604020202020204" pitchFamily="34" charset="0"/>
              <a:cs typeface="Arial" panose="020B0604020202020204" pitchFamily="34" charset="0"/>
            </a:endParaRP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399" y="1562100"/>
            <a:ext cx="13244657" cy="8578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7018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r>
              <a:rPr lang="es-ES" sz="6000" b="1" dirty="0" smtClean="0">
                <a:solidFill>
                  <a:srgbClr val="FF0000"/>
                </a:solidFill>
                <a:latin typeface="Arial" pitchFamily="34" charset="0"/>
                <a:cs typeface="Arial" pitchFamily="34" charset="0"/>
              </a:rPr>
              <a:t>PREVENTIVE MEASURES</a:t>
            </a:r>
            <a:endParaRPr lang="es-ES" sz="6000" b="1" dirty="0">
              <a:solidFill>
                <a:srgbClr val="FF0000"/>
              </a:solidFill>
              <a:latin typeface="Arial" pitchFamily="34" charset="0"/>
              <a:cs typeface="Arial" pitchFamily="34" charset="0"/>
            </a:endParaRPr>
          </a:p>
        </p:txBody>
      </p:sp>
      <p:pic>
        <p:nvPicPr>
          <p:cNvPr id="15362"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362200" y="1943100"/>
            <a:ext cx="15001875" cy="71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3968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581400" y="266700"/>
            <a:ext cx="13106400" cy="1143000"/>
          </a:xfrm>
        </p:spPr>
        <p:txBody>
          <a:bodyPr>
            <a:noAutofit/>
          </a:bodyPr>
          <a:lstStyle/>
          <a:p>
            <a:r>
              <a:rPr lang="es-ES" sz="8000" b="1" dirty="0"/>
              <a:t/>
            </a:r>
            <a:br>
              <a:rPr lang="es-ES" sz="8000" b="1" dirty="0"/>
            </a:br>
            <a:endParaRPr lang="es-ES" sz="8000" b="1" dirty="0">
              <a:solidFill>
                <a:srgbClr val="FF0000"/>
              </a:solidFill>
            </a:endParaRPr>
          </a:p>
        </p:txBody>
      </p:sp>
      <p:sp>
        <p:nvSpPr>
          <p:cNvPr id="3" name="2 Marcador de contenido"/>
          <p:cNvSpPr>
            <a:spLocks noGrp="1"/>
          </p:cNvSpPr>
          <p:nvPr>
            <p:ph idx="1"/>
          </p:nvPr>
        </p:nvSpPr>
        <p:spPr>
          <a:xfrm>
            <a:off x="457200" y="2552700"/>
            <a:ext cx="13639800" cy="6629400"/>
          </a:xfrm>
        </p:spPr>
        <p:txBody>
          <a:bodyPr>
            <a:normAutofit/>
          </a:bodyPr>
          <a:lstStyle/>
          <a:p>
            <a:endParaRPr lang="es-ES" sz="7200" dirty="0">
              <a:latin typeface="Arial" panose="020B0604020202020204" pitchFamily="34" charset="0"/>
              <a:cs typeface="Arial" panose="020B0604020202020204" pitchFamily="34" charset="0"/>
            </a:endParaRP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562100"/>
            <a:ext cx="14706600" cy="8191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5667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5000"/>
            <a:lum/>
          </a:blip>
          <a:srcRect/>
          <a:stretch>
            <a:fillRect l="-15000" r="-15000"/>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657600" y="4762500"/>
            <a:ext cx="9677400" cy="1362075"/>
          </a:xfrm>
        </p:spPr>
        <p:txBody>
          <a:bodyPr>
            <a:normAutofit/>
          </a:bodyPr>
          <a:lstStyle/>
          <a:p>
            <a:r>
              <a:rPr lang="es-ES" sz="8000" dirty="0" smtClean="0"/>
              <a:t>SPANISH REGULATION</a:t>
            </a:r>
            <a:endParaRPr lang="es-ES" sz="8000" dirty="0"/>
          </a:p>
        </p:txBody>
      </p:sp>
      <p:sp>
        <p:nvSpPr>
          <p:cNvPr id="3" name="2 Marcador de texto"/>
          <p:cNvSpPr>
            <a:spLocks noGrp="1"/>
          </p:cNvSpPr>
          <p:nvPr>
            <p:ph type="body" idx="1"/>
          </p:nvPr>
        </p:nvSpPr>
        <p:spPr/>
        <p:txBody>
          <a:bodyPr/>
          <a:lstStyle/>
          <a:p>
            <a:endParaRPr lang="es-ES"/>
          </a:p>
        </p:txBody>
      </p:sp>
    </p:spTree>
    <p:extLst>
      <p:ext uri="{BB962C8B-B14F-4D97-AF65-F5344CB8AC3E}">
        <p14:creationId xmlns:p14="http://schemas.microsoft.com/office/powerpoint/2010/main" val="1580369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038600" y="1104900"/>
            <a:ext cx="13106400" cy="1143000"/>
          </a:xfrm>
        </p:spPr>
        <p:txBody>
          <a:bodyPr>
            <a:noAutofit/>
          </a:bodyPr>
          <a:lstStyle/>
          <a:p>
            <a:r>
              <a:rPr lang="es-ES" sz="7200" b="1" dirty="0">
                <a:solidFill>
                  <a:srgbClr val="FF0000"/>
                </a:solidFill>
              </a:rPr>
              <a:t>RD 486/1997- </a:t>
            </a:r>
            <a:r>
              <a:rPr lang="es-ES" sz="7200" b="1" dirty="0" err="1">
                <a:solidFill>
                  <a:srgbClr val="FF0000"/>
                </a:solidFill>
              </a:rPr>
              <a:t>Minimum</a:t>
            </a:r>
            <a:r>
              <a:rPr lang="es-ES" sz="7200" b="1" dirty="0">
                <a:solidFill>
                  <a:srgbClr val="FF0000"/>
                </a:solidFill>
              </a:rPr>
              <a:t> </a:t>
            </a:r>
            <a:r>
              <a:rPr lang="es-ES" sz="7200" b="1" dirty="0" err="1">
                <a:solidFill>
                  <a:srgbClr val="FF0000"/>
                </a:solidFill>
              </a:rPr>
              <a:t>Indoor</a:t>
            </a:r>
            <a:r>
              <a:rPr lang="es-ES" sz="7200" b="1" dirty="0">
                <a:solidFill>
                  <a:srgbClr val="FF0000"/>
                </a:solidFill>
              </a:rPr>
              <a:t> </a:t>
            </a:r>
            <a:r>
              <a:rPr lang="es-ES" sz="7200" b="1" dirty="0" err="1">
                <a:solidFill>
                  <a:srgbClr val="FF0000"/>
                </a:solidFill>
              </a:rPr>
              <a:t>Workplace</a:t>
            </a:r>
            <a:r>
              <a:rPr lang="es-ES" sz="7200" b="1" dirty="0">
                <a:solidFill>
                  <a:srgbClr val="FF0000"/>
                </a:solidFill>
              </a:rPr>
              <a:t> </a:t>
            </a:r>
            <a:r>
              <a:rPr lang="es-ES" sz="7200" b="1" dirty="0" err="1">
                <a:solidFill>
                  <a:srgbClr val="FF0000"/>
                </a:solidFill>
              </a:rPr>
              <a:t>Condit</a:t>
            </a:r>
            <a:r>
              <a:rPr lang="es-ES" sz="8000" b="1" dirty="0" err="1">
                <a:solidFill>
                  <a:srgbClr val="FF0000"/>
                </a:solidFill>
              </a:rPr>
              <a:t>ions</a:t>
            </a:r>
            <a:endParaRPr lang="es-ES" sz="8000" b="1" dirty="0">
              <a:solidFill>
                <a:srgbClr val="FF0000"/>
              </a:solidFill>
            </a:endParaRPr>
          </a:p>
        </p:txBody>
      </p:sp>
      <p:sp>
        <p:nvSpPr>
          <p:cNvPr id="3" name="2 Marcador de contenido"/>
          <p:cNvSpPr>
            <a:spLocks noGrp="1"/>
          </p:cNvSpPr>
          <p:nvPr>
            <p:ph idx="1"/>
          </p:nvPr>
        </p:nvSpPr>
        <p:spPr>
          <a:xfrm>
            <a:off x="460375" y="2552700"/>
            <a:ext cx="13639800" cy="6629400"/>
          </a:xfrm>
        </p:spPr>
        <p:txBody>
          <a:bodyPr>
            <a:normAutofit lnSpcReduction="10000"/>
          </a:bodyPr>
          <a:lstStyle/>
          <a:p>
            <a:pPr marL="0" indent="0">
              <a:buNone/>
            </a:pPr>
            <a:endParaRPr lang="es-ES" sz="7200" dirty="0">
              <a:latin typeface="Arial" panose="020B0604020202020204" pitchFamily="34" charset="0"/>
              <a:cs typeface="Arial" panose="020B0604020202020204" pitchFamily="34" charset="0"/>
            </a:endParaRPr>
          </a:p>
          <a:p>
            <a:pPr marL="0" indent="0">
              <a:buNone/>
            </a:pPr>
            <a:r>
              <a:rPr lang="en-US" sz="4000" dirty="0" smtClean="0"/>
              <a:t>Establishes </a:t>
            </a:r>
            <a:r>
              <a:rPr lang="en-US" sz="4000" dirty="0"/>
              <a:t>the minimum environmental conditions for </a:t>
            </a:r>
            <a:r>
              <a:rPr lang="en-US" sz="4000" b="1" dirty="0"/>
              <a:t>indoor workplaces</a:t>
            </a:r>
            <a:r>
              <a:rPr lang="en-US" sz="4000" dirty="0"/>
              <a:t>:</a:t>
            </a:r>
          </a:p>
          <a:p>
            <a:r>
              <a:rPr lang="en-US" sz="4000" b="1" dirty="0"/>
              <a:t>Sedentary work:</a:t>
            </a:r>
            <a:r>
              <a:rPr lang="en-US" sz="4000" dirty="0"/>
              <a:t> 17–27°C </a:t>
            </a:r>
          </a:p>
          <a:p>
            <a:r>
              <a:rPr lang="en-US" sz="4000" b="1" dirty="0"/>
              <a:t>Light work:</a:t>
            </a:r>
            <a:r>
              <a:rPr lang="en-US" sz="4000" dirty="0"/>
              <a:t> 14–25°C </a:t>
            </a:r>
          </a:p>
          <a:p>
            <a:r>
              <a:rPr lang="en-US" sz="4000" b="1" dirty="0"/>
              <a:t>Relative humidity:</a:t>
            </a:r>
            <a:r>
              <a:rPr lang="en-US" sz="4000" dirty="0"/>
              <a:t> 30–70% </a:t>
            </a:r>
          </a:p>
          <a:p>
            <a:r>
              <a:rPr lang="en-US" sz="4000" dirty="0"/>
              <a:t>Exceeding these limits not only causes discomfort and reduces concentration, but may also pose a </a:t>
            </a:r>
            <a:r>
              <a:rPr lang="en-US" sz="4000" b="1" dirty="0"/>
              <a:t>health risk if exposure is prolonged over time</a:t>
            </a:r>
            <a:r>
              <a:rPr lang="en-US" sz="4000" dirty="0"/>
              <a:t>.</a:t>
            </a: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9595958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endParaRPr lang="es-ES" sz="6000" b="1" dirty="0">
              <a:solidFill>
                <a:srgbClr val="FF0000"/>
              </a:solidFill>
              <a:latin typeface="Arial" pitchFamily="34" charset="0"/>
              <a:cs typeface="Arial" pitchFamily="34" charset="0"/>
            </a:endParaRPr>
          </a:p>
        </p:txBody>
      </p:sp>
      <p:pic>
        <p:nvPicPr>
          <p:cNvPr id="1126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371600" y="495300"/>
            <a:ext cx="8395577" cy="5516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3429000"/>
            <a:ext cx="6953250" cy="755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3000" y="8162925"/>
            <a:ext cx="9877425" cy="218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91800" y="1257300"/>
            <a:ext cx="7391400" cy="663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95952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155575" y="160338"/>
            <a:ext cx="16840200" cy="1143000"/>
          </a:xfrm>
        </p:spPr>
        <p:txBody>
          <a:bodyPr>
            <a:noAutofit/>
          </a:bodyPr>
          <a:lstStyle/>
          <a:p>
            <a:r>
              <a:rPr lang="es-ES" sz="8000" b="1" dirty="0" smtClean="0">
                <a:solidFill>
                  <a:srgbClr val="FF0000"/>
                </a:solidFill>
              </a:rPr>
              <a:t>RDL 4/2023</a:t>
            </a:r>
            <a:endParaRPr lang="es-ES" sz="8000" b="1" dirty="0">
              <a:solidFill>
                <a:srgbClr val="FF0000"/>
              </a:solidFill>
            </a:endParaRPr>
          </a:p>
        </p:txBody>
      </p:sp>
      <p:sp>
        <p:nvSpPr>
          <p:cNvPr id="3" name="2 Marcador de contenido"/>
          <p:cNvSpPr>
            <a:spLocks noGrp="1"/>
          </p:cNvSpPr>
          <p:nvPr>
            <p:ph idx="1"/>
          </p:nvPr>
        </p:nvSpPr>
        <p:spPr>
          <a:xfrm>
            <a:off x="346075" y="2095500"/>
            <a:ext cx="16383000" cy="7315200"/>
          </a:xfrm>
        </p:spPr>
        <p:txBody>
          <a:bodyPr>
            <a:normAutofit/>
          </a:bodyPr>
          <a:lstStyle/>
          <a:p>
            <a:pPr marL="457200" lvl="1" indent="0">
              <a:buNone/>
            </a:pPr>
            <a:endParaRPr lang="es-ES" sz="3600" dirty="0"/>
          </a:p>
          <a:p>
            <a:pPr marL="457200" lvl="1" indent="0">
              <a:buNone/>
            </a:pPr>
            <a:endParaRPr lang="es-ES" sz="36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4825"/>
          <a:stretch/>
        </p:blipFill>
        <p:spPr bwMode="auto">
          <a:xfrm>
            <a:off x="2133600" y="1790700"/>
            <a:ext cx="13106400" cy="744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9964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endParaRPr lang="es-ES" sz="6000" b="1" dirty="0">
              <a:solidFill>
                <a:srgbClr val="FF0000"/>
              </a:solidFill>
              <a:latin typeface="Arial" pitchFamily="34" charset="0"/>
              <a:cs typeface="Arial" pitchFamily="34" charset="0"/>
            </a:endParaRPr>
          </a:p>
        </p:txBody>
      </p:sp>
      <p:pic>
        <p:nvPicPr>
          <p:cNvPr id="16386"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495300"/>
            <a:ext cx="6823861" cy="384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0" y="5105400"/>
            <a:ext cx="7488176"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descr="Dana e inundaciones en Valencia: resumen del 11/11/2024 | España | EL PAÍ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8200" y="495300"/>
            <a:ext cx="61722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9800" y="5143500"/>
            <a:ext cx="744855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2213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581400" y="342900"/>
            <a:ext cx="13182600" cy="998538"/>
          </a:xfrm>
        </p:spPr>
        <p:txBody>
          <a:bodyPr>
            <a:noAutofit/>
          </a:bodyPr>
          <a:lstStyle/>
          <a:p>
            <a:r>
              <a:rPr lang="es-ES" sz="6000" b="1" dirty="0">
                <a:solidFill>
                  <a:srgbClr val="FF0000"/>
                </a:solidFill>
                <a:latin typeface="Arial" pitchFamily="34" charset="0"/>
                <a:cs typeface="Arial" pitchFamily="34" charset="0"/>
              </a:rPr>
              <a:t>REAL DECRETO-LEY 8/2024</a:t>
            </a:r>
            <a:endParaRPr lang="es-ES" sz="6000" b="1" dirty="0">
              <a:solidFill>
                <a:srgbClr val="FF0000"/>
              </a:solidFill>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4098"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981200" y="1714500"/>
            <a:ext cx="11185922" cy="745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1725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r>
              <a:rPr lang="es-ES" sz="6000" b="1" dirty="0" smtClean="0">
                <a:solidFill>
                  <a:srgbClr val="FF0000"/>
                </a:solidFill>
                <a:latin typeface="Arial" pitchFamily="34" charset="0"/>
                <a:cs typeface="Arial" pitchFamily="34" charset="0"/>
              </a:rPr>
              <a:t>UGT DE CATALUNYA</a:t>
            </a:r>
            <a:endParaRPr lang="es-ES" sz="6000" b="1" dirty="0">
              <a:solidFill>
                <a:srgbClr val="FF0000"/>
              </a:solidFill>
              <a:latin typeface="Arial" pitchFamily="34" charset="0"/>
              <a:cs typeface="Arial" pitchFamily="34" charset="0"/>
            </a:endParaRPr>
          </a:p>
        </p:txBody>
      </p:sp>
      <p:pic>
        <p:nvPicPr>
          <p:cNvPr id="614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286000" y="2705100"/>
            <a:ext cx="7952122"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15600" y="1752600"/>
            <a:ext cx="5475872"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10763250" y="4229100"/>
            <a:ext cx="5848350" cy="3046988"/>
          </a:xfrm>
          <a:prstGeom prst="rect">
            <a:avLst/>
          </a:prstGeom>
        </p:spPr>
        <p:txBody>
          <a:bodyPr wrap="square">
            <a:spAutoFit/>
          </a:bodyPr>
          <a:lstStyle/>
          <a:p>
            <a:r>
              <a:rPr lang="en-US" sz="3200" dirty="0"/>
              <a:t>UGT (Unión General de </a:t>
            </a:r>
            <a:r>
              <a:rPr lang="en-US" sz="3200" dirty="0" err="1"/>
              <a:t>Trabajadoras</a:t>
            </a:r>
            <a:r>
              <a:rPr lang="en-US" sz="3200" dirty="0"/>
              <a:t> y </a:t>
            </a:r>
            <a:r>
              <a:rPr lang="en-US" sz="3200" dirty="0" err="1"/>
              <a:t>Trabajadores</a:t>
            </a:r>
            <a:r>
              <a:rPr lang="en-US" sz="3200" dirty="0"/>
              <a:t>) is one of Spain’s largest and oldest trade unions, founded in 1888. It represents workers across all sectors of the </a:t>
            </a:r>
            <a:r>
              <a:rPr lang="en-US" sz="3200" dirty="0" smtClean="0"/>
              <a:t>economy.</a:t>
            </a:r>
            <a:endParaRPr lang="es-ES" sz="3200" dirty="0"/>
          </a:p>
        </p:txBody>
      </p:sp>
    </p:spTree>
    <p:extLst>
      <p:ext uri="{BB962C8B-B14F-4D97-AF65-F5344CB8AC3E}">
        <p14:creationId xmlns:p14="http://schemas.microsoft.com/office/powerpoint/2010/main" val="36566962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r>
              <a:rPr lang="en-US" sz="6000" b="1" dirty="0">
                <a:solidFill>
                  <a:srgbClr val="FF0000"/>
                </a:solidFill>
              </a:rPr>
              <a:t>Department of Business and </a:t>
            </a:r>
            <a:r>
              <a:rPr lang="en-US" sz="6000" b="1" dirty="0" err="1">
                <a:solidFill>
                  <a:srgbClr val="FF0000"/>
                </a:solidFill>
              </a:rPr>
              <a:t>Labour</a:t>
            </a:r>
            <a:r>
              <a:rPr lang="en-US" sz="6000" b="1" dirty="0">
                <a:solidFill>
                  <a:srgbClr val="FF0000"/>
                </a:solidFill>
              </a:rPr>
              <a:t>, Government of Catalonia</a:t>
            </a:r>
            <a:endParaRPr lang="es-ES" sz="6000" b="1" dirty="0">
              <a:solidFill>
                <a:srgbClr val="FF0000"/>
              </a:solidFill>
              <a:latin typeface="Arial" pitchFamily="34" charset="0"/>
              <a:cs typeface="Arial" pitchFamily="34" charset="0"/>
            </a:endParaRPr>
          </a:p>
        </p:txBody>
      </p:sp>
      <p:pic>
        <p:nvPicPr>
          <p:cNvPr id="1741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810000" y="2324100"/>
            <a:ext cx="3807181" cy="61326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2 Rectángulo"/>
          <p:cNvSpPr/>
          <p:nvPr/>
        </p:nvSpPr>
        <p:spPr>
          <a:xfrm>
            <a:off x="9448800" y="2095500"/>
            <a:ext cx="5791200" cy="7571303"/>
          </a:xfrm>
          <a:prstGeom prst="rect">
            <a:avLst/>
          </a:prstGeom>
          <a:ln>
            <a:solidFill>
              <a:schemeClr val="tx1"/>
            </a:solidFill>
          </a:ln>
        </p:spPr>
        <p:txBody>
          <a:bodyPr wrap="square">
            <a:spAutoFit/>
          </a:bodyPr>
          <a:lstStyle/>
          <a:p>
            <a:r>
              <a:rPr lang="en-US" sz="2700" b="1" dirty="0">
                <a:solidFill>
                  <a:srgbClr val="FF0000"/>
                </a:solidFill>
              </a:rPr>
              <a:t>Table of Contents</a:t>
            </a:r>
          </a:p>
          <a:p>
            <a:r>
              <a:rPr lang="en-US" sz="2700" b="1" dirty="0"/>
              <a:t>Introduction</a:t>
            </a:r>
            <a:r>
              <a:rPr lang="en-US" sz="2700" dirty="0"/>
              <a:t> </a:t>
            </a:r>
          </a:p>
          <a:p>
            <a:r>
              <a:rPr lang="en-US" sz="2700" b="1" dirty="0"/>
              <a:t>Purpose and Scope</a:t>
            </a:r>
            <a:r>
              <a:rPr lang="en-US" sz="2700" dirty="0"/>
              <a:t> </a:t>
            </a:r>
          </a:p>
          <a:p>
            <a:r>
              <a:rPr lang="en-US" sz="2700" b="1" dirty="0"/>
              <a:t>Prevention Principles and General Criteria</a:t>
            </a:r>
            <a:r>
              <a:rPr lang="en-US" sz="2700" dirty="0"/>
              <a:t> </a:t>
            </a:r>
          </a:p>
          <a:p>
            <a:r>
              <a:rPr lang="en-US" sz="2700" b="1" dirty="0"/>
              <a:t>Governance and Responsibilities</a:t>
            </a:r>
            <a:r>
              <a:rPr lang="en-US" sz="2700" dirty="0"/>
              <a:t> </a:t>
            </a:r>
          </a:p>
          <a:p>
            <a:r>
              <a:rPr lang="en-US" sz="2700" b="1" dirty="0"/>
              <a:t>Heat Event Decision-Making Framework</a:t>
            </a:r>
            <a:r>
              <a:rPr lang="en-US" sz="2700" dirty="0"/>
              <a:t> </a:t>
            </a:r>
          </a:p>
          <a:p>
            <a:r>
              <a:rPr lang="en-US" sz="2700" b="1" dirty="0"/>
              <a:t>Preventive Measures</a:t>
            </a:r>
            <a:r>
              <a:rPr lang="en-US" sz="2700" dirty="0"/>
              <a:t> </a:t>
            </a:r>
          </a:p>
          <a:p>
            <a:r>
              <a:rPr lang="en-US" sz="2700" b="1" dirty="0"/>
              <a:t>Heat Emergency Response</a:t>
            </a:r>
            <a:r>
              <a:rPr lang="en-US" sz="2700" dirty="0"/>
              <a:t> </a:t>
            </a:r>
          </a:p>
          <a:p>
            <a:r>
              <a:rPr lang="en-US" sz="2700" b="1" dirty="0"/>
              <a:t>Vulnerable and High-Risk Groups</a:t>
            </a:r>
            <a:r>
              <a:rPr lang="en-US" sz="2700" dirty="0"/>
              <a:t> </a:t>
            </a:r>
          </a:p>
          <a:p>
            <a:r>
              <a:rPr lang="en-US" sz="2700" b="1" dirty="0"/>
              <a:t>Public Procurement and Outsourced Services</a:t>
            </a:r>
            <a:r>
              <a:rPr lang="en-US" sz="2700" dirty="0"/>
              <a:t> </a:t>
            </a:r>
          </a:p>
          <a:p>
            <a:r>
              <a:rPr lang="en-US" sz="2700" b="1" dirty="0"/>
              <a:t>Contractor and Subcontractor Coordination</a:t>
            </a:r>
            <a:r>
              <a:rPr lang="en-US" sz="2700" dirty="0"/>
              <a:t> </a:t>
            </a:r>
          </a:p>
          <a:p>
            <a:r>
              <a:rPr lang="en-US" sz="2700" b="1" dirty="0"/>
              <a:t>Monitoring and Evaluation of the Protocol</a:t>
            </a:r>
            <a:r>
              <a:rPr lang="en-US" sz="2700" dirty="0"/>
              <a:t> </a:t>
            </a:r>
          </a:p>
          <a:p>
            <a:r>
              <a:rPr lang="en-US" sz="2700" b="1" dirty="0"/>
              <a:t>Annexes</a:t>
            </a:r>
            <a:endParaRPr lang="en-US" sz="2700" dirty="0"/>
          </a:p>
        </p:txBody>
      </p:sp>
      <p:sp>
        <p:nvSpPr>
          <p:cNvPr id="4" name="3 Rectángulo"/>
          <p:cNvSpPr/>
          <p:nvPr/>
        </p:nvSpPr>
        <p:spPr>
          <a:xfrm>
            <a:off x="3429000" y="8706086"/>
            <a:ext cx="5715000" cy="1477328"/>
          </a:xfrm>
          <a:prstGeom prst="rect">
            <a:avLst/>
          </a:prstGeom>
        </p:spPr>
        <p:txBody>
          <a:bodyPr wrap="square">
            <a:spAutoFit/>
          </a:bodyPr>
          <a:lstStyle/>
          <a:p>
            <a:r>
              <a:rPr lang="es-ES" dirty="0"/>
              <a:t>https://treball.gencat.cat/web/.content/09_-_seguretat_i_salut_laboral/documents/04_-_riscos_i_condicions_de_treball/calor_estiu/Protocol-dactuacio-per-prevenir-els-efectes-de-la-calor-en-el-treball.pdf</a:t>
            </a:r>
          </a:p>
        </p:txBody>
      </p:sp>
    </p:spTree>
    <p:extLst>
      <p:ext uri="{BB962C8B-B14F-4D97-AF65-F5344CB8AC3E}">
        <p14:creationId xmlns:p14="http://schemas.microsoft.com/office/powerpoint/2010/main" val="1287357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724400" y="571500"/>
            <a:ext cx="12877800" cy="1143000"/>
          </a:xfrm>
        </p:spPr>
        <p:txBody>
          <a:bodyPr>
            <a:noAutofit/>
          </a:bodyPr>
          <a:lstStyle/>
          <a:p>
            <a:r>
              <a:rPr lang="en-US" sz="4800" b="1" dirty="0">
                <a:solidFill>
                  <a:srgbClr val="FF0000"/>
                </a:solidFill>
              </a:rPr>
              <a:t>Heat Risk Management in Public Procurement and Outsourced Services</a:t>
            </a:r>
            <a:endParaRPr lang="es-ES" sz="4800" b="1" dirty="0">
              <a:solidFill>
                <a:srgbClr val="FF0000"/>
              </a:solidFill>
            </a:endParaRPr>
          </a:p>
        </p:txBody>
      </p:sp>
      <p:sp>
        <p:nvSpPr>
          <p:cNvPr id="3" name="2 Marcador de contenido"/>
          <p:cNvSpPr>
            <a:spLocks noGrp="1"/>
          </p:cNvSpPr>
          <p:nvPr>
            <p:ph idx="1"/>
          </p:nvPr>
        </p:nvSpPr>
        <p:spPr>
          <a:xfrm>
            <a:off x="460375" y="2171700"/>
            <a:ext cx="16383000" cy="6964363"/>
          </a:xfrm>
        </p:spPr>
        <p:txBody>
          <a:bodyPr numCol="2">
            <a:noAutofit/>
          </a:bodyPr>
          <a:lstStyle/>
          <a:p>
            <a:r>
              <a:rPr lang="en-US" b="1" dirty="0"/>
              <a:t>📑 Contract Lifecycle Integration</a:t>
            </a:r>
          </a:p>
          <a:p>
            <a:r>
              <a:rPr lang="en-US" dirty="0"/>
              <a:t>Integrating heat-risk management throughout the procurement process.</a:t>
            </a:r>
          </a:p>
          <a:p>
            <a:r>
              <a:rPr lang="en-US" b="1" dirty="0"/>
              <a:t>⚖️ Guiding Principles</a:t>
            </a:r>
          </a:p>
          <a:p>
            <a:r>
              <a:rPr lang="en-US" dirty="0"/>
              <a:t>Preventive, realistic, proportionate and verifiable measures.</a:t>
            </a:r>
          </a:p>
          <a:p>
            <a:r>
              <a:rPr lang="en-US" b="1" dirty="0"/>
              <a:t>📝 Planning and Tendering Phase</a:t>
            </a:r>
          </a:p>
          <a:p>
            <a:r>
              <a:rPr lang="en-US" dirty="0"/>
              <a:t>Identifying heat risks and incorporating preventive requirements from the outset.</a:t>
            </a:r>
          </a:p>
          <a:p>
            <a:r>
              <a:rPr lang="en-US" b="1" dirty="0"/>
              <a:t>🚧 Contract Execution, Monitoring and Control</a:t>
            </a:r>
          </a:p>
          <a:p>
            <a:r>
              <a:rPr lang="en-US" dirty="0"/>
              <a:t>Ensuring preventive measures are effectively implemented during contract delivery</a:t>
            </a:r>
            <a:r>
              <a:rPr lang="en-US" dirty="0" smtClean="0"/>
              <a:t>.</a:t>
            </a:r>
          </a:p>
          <a:p>
            <a:endParaRPr lang="en-US" dirty="0"/>
          </a:p>
          <a:p>
            <a:r>
              <a:rPr lang="en-US" b="1" dirty="0"/>
              <a:t>🤝 </a:t>
            </a:r>
            <a:r>
              <a:rPr lang="en-US" b="1" dirty="0" smtClean="0"/>
              <a:t>  Coordination </a:t>
            </a:r>
            <a:r>
              <a:rPr lang="en-US" b="1" dirty="0"/>
              <a:t>with Other Prevention Tools</a:t>
            </a:r>
          </a:p>
          <a:p>
            <a:r>
              <a:rPr lang="en-US" dirty="0"/>
              <a:t>Alignment with emergency plans, training, communication and coordination procedures.</a:t>
            </a:r>
          </a:p>
          <a:p>
            <a:r>
              <a:rPr lang="en-US" b="1" dirty="0"/>
              <a:t>🛠️ Support Tools and Model Clauses</a:t>
            </a:r>
          </a:p>
          <a:p>
            <a:r>
              <a:rPr lang="en-US" dirty="0"/>
              <a:t>Guidance documents and standard contractual clauses to facilitate implementation.</a:t>
            </a:r>
          </a:p>
          <a:p>
            <a:r>
              <a:rPr lang="en-US" b="1" dirty="0"/>
              <a:t>🔍 Monitoring and Compliance Mechanisms</a:t>
            </a:r>
          </a:p>
          <a:p>
            <a:r>
              <a:rPr lang="en-US" dirty="0"/>
              <a:t>Inspections, audits, reporting requirements and contractual enforcement measures.</a:t>
            </a:r>
          </a:p>
          <a:p>
            <a:r>
              <a:rPr lang="en-US" b="1" dirty="0"/>
              <a:t>💡 Practical Recommendations</a:t>
            </a:r>
          </a:p>
          <a:p>
            <a:r>
              <a:rPr lang="en-US" dirty="0"/>
              <a:t>Good practices for incorporating heat-risk prevention into tender specifications.</a:t>
            </a:r>
          </a:p>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4850898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endParaRPr lang="es-ES" sz="6000" b="1" dirty="0">
              <a:solidFill>
                <a:srgbClr val="FF0000"/>
              </a:solidFill>
              <a:latin typeface="Arial" pitchFamily="34" charset="0"/>
              <a:cs typeface="Arial" pitchFamily="34" charset="0"/>
            </a:endParaRPr>
          </a:p>
        </p:txBody>
      </p:sp>
      <p:pic>
        <p:nvPicPr>
          <p:cNvPr id="819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76600" y="1714500"/>
            <a:ext cx="11544300" cy="7124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0029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743575" y="213519"/>
            <a:ext cx="13106400" cy="1143000"/>
          </a:xfrm>
        </p:spPr>
        <p:txBody>
          <a:bodyPr>
            <a:noAutofit/>
          </a:bodyPr>
          <a:lstStyle/>
          <a:p>
            <a:endParaRPr lang="es-ES" sz="8000" b="1" dirty="0">
              <a:solidFill>
                <a:srgbClr val="FF0000"/>
              </a:solidFill>
            </a:endParaRPr>
          </a:p>
        </p:txBody>
      </p:sp>
      <p:sp>
        <p:nvSpPr>
          <p:cNvPr id="3" name="2 Marcador de contenido"/>
          <p:cNvSpPr>
            <a:spLocks noGrp="1"/>
          </p:cNvSpPr>
          <p:nvPr>
            <p:ph idx="1"/>
          </p:nvPr>
        </p:nvSpPr>
        <p:spPr>
          <a:xfrm>
            <a:off x="457200" y="2552700"/>
            <a:ext cx="13639800" cy="6629400"/>
          </a:xfrm>
        </p:spPr>
        <p:txBody>
          <a:bodyPr>
            <a:normAutofit/>
          </a:bodyPr>
          <a:lstStyle/>
          <a:p>
            <a:endParaRPr lang="es-ES" sz="7200" dirty="0">
              <a:latin typeface="Arial" panose="020B0604020202020204" pitchFamily="34" charset="0"/>
              <a:cs typeface="Arial" panose="020B0604020202020204" pitchFamily="34" charset="0"/>
            </a:endParaRP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24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2476500"/>
            <a:ext cx="7960309"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3913" y="2613804"/>
            <a:ext cx="8014402"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8511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276600" y="876300"/>
            <a:ext cx="11125200" cy="1143000"/>
          </a:xfrm>
        </p:spPr>
        <p:txBody>
          <a:bodyPr>
            <a:noAutofit/>
          </a:bodyPr>
          <a:lstStyle/>
          <a:p>
            <a:r>
              <a:rPr lang="es-ES" sz="6000" dirty="0"/>
              <a:t>https://www.ugt.cat/salut-laboral/campanya-ugt-calor</a:t>
            </a:r>
            <a:br>
              <a:rPr lang="es-ES" sz="6000" dirty="0"/>
            </a:br>
            <a:endParaRPr lang="es-ES" sz="6000" b="1" dirty="0">
              <a:solidFill>
                <a:srgbClr val="FF0000"/>
              </a:solidFill>
              <a:latin typeface="Arial" pitchFamily="34" charset="0"/>
              <a:cs typeface="Arial" pitchFamily="34" charset="0"/>
            </a:endParaRPr>
          </a:p>
        </p:txBody>
      </p:sp>
      <p:sp>
        <p:nvSpPr>
          <p:cNvPr id="3" name="2 Marcador de contenido"/>
          <p:cNvSpPr>
            <a:spLocks noGrp="1"/>
          </p:cNvSpPr>
          <p:nvPr>
            <p:ph idx="1"/>
          </p:nvPr>
        </p:nvSpPr>
        <p:spPr/>
        <p:txBody>
          <a:bodyPr/>
          <a:lstStyle/>
          <a:p>
            <a:endParaRPr lang="es-ES" dirty="0"/>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0" t="15626" r="-130" b="11132"/>
          <a:stretch/>
        </p:blipFill>
        <p:spPr bwMode="auto">
          <a:xfrm>
            <a:off x="2743200" y="2019300"/>
            <a:ext cx="14630400" cy="71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00685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endParaRPr lang="es-ES" sz="6000" b="1" dirty="0">
              <a:solidFill>
                <a:srgbClr val="FF0000"/>
              </a:solidFill>
              <a:latin typeface="Arial" pitchFamily="34" charset="0"/>
              <a:cs typeface="Arial" pitchFamily="34" charset="0"/>
            </a:endParaRPr>
          </a:p>
        </p:txBody>
      </p:sp>
      <p:sp>
        <p:nvSpPr>
          <p:cNvPr id="5" name="4 Marcador de contenido"/>
          <p:cNvSpPr>
            <a:spLocks noGrp="1"/>
          </p:cNvSpPr>
          <p:nvPr>
            <p:ph idx="1"/>
          </p:nvPr>
        </p:nvSpPr>
        <p:spPr>
          <a:xfrm>
            <a:off x="1447800" y="2857500"/>
            <a:ext cx="16383000" cy="5516563"/>
          </a:xfrm>
        </p:spPr>
        <p:txBody>
          <a:bodyPr>
            <a:normAutofit/>
          </a:bodyPr>
          <a:lstStyle/>
          <a:p>
            <a:pPr marL="0" indent="0" algn="ctr">
              <a:buNone/>
            </a:pPr>
            <a:r>
              <a:rPr lang="es-ES" sz="8000" b="1" dirty="0" err="1" smtClean="0"/>
              <a:t>Thank</a:t>
            </a:r>
            <a:r>
              <a:rPr lang="es-ES" sz="8000" b="1" dirty="0" smtClean="0"/>
              <a:t> </a:t>
            </a:r>
            <a:r>
              <a:rPr lang="es-ES" sz="8000" b="1" dirty="0" err="1" smtClean="0"/>
              <a:t>you</a:t>
            </a:r>
            <a:r>
              <a:rPr lang="es-ES" sz="8000" b="1" dirty="0" smtClean="0"/>
              <a:t>!</a:t>
            </a:r>
            <a:endParaRPr lang="es-ES" sz="8000" b="1" dirty="0"/>
          </a:p>
        </p:txBody>
      </p:sp>
    </p:spTree>
    <p:extLst>
      <p:ext uri="{BB962C8B-B14F-4D97-AF65-F5344CB8AC3E}">
        <p14:creationId xmlns:p14="http://schemas.microsoft.com/office/powerpoint/2010/main" val="2300132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r>
              <a:rPr lang="es-ES" sz="6000" b="1" dirty="0" smtClean="0">
                <a:solidFill>
                  <a:srgbClr val="FF0000"/>
                </a:solidFill>
                <a:latin typeface="Arial" pitchFamily="34" charset="0"/>
                <a:cs typeface="Arial" pitchFamily="34" charset="0"/>
              </a:rPr>
              <a:t>CONTINGUTS</a:t>
            </a:r>
            <a:endParaRPr lang="es-ES" sz="6000" b="1" dirty="0">
              <a:solidFill>
                <a:srgbClr val="FF0000"/>
              </a:solidFill>
              <a:latin typeface="Arial" pitchFamily="34" charset="0"/>
              <a:cs typeface="Arial" pitchFamily="34" charset="0"/>
            </a:endParaRPr>
          </a:p>
        </p:txBody>
      </p:sp>
      <p:sp>
        <p:nvSpPr>
          <p:cNvPr id="4" name="3 Marcador de contenido"/>
          <p:cNvSpPr>
            <a:spLocks noGrp="1"/>
          </p:cNvSpPr>
          <p:nvPr>
            <p:ph idx="1"/>
          </p:nvPr>
        </p:nvSpPr>
        <p:spPr>
          <a:xfrm>
            <a:off x="3657600" y="2476500"/>
            <a:ext cx="11049000" cy="5516563"/>
          </a:xfrm>
        </p:spPr>
        <p:txBody>
          <a:bodyPr/>
          <a:lstStyle/>
          <a:p>
            <a:r>
              <a:rPr lang="es-ES" sz="6000" dirty="0" err="1" smtClean="0"/>
              <a:t>How</a:t>
            </a:r>
            <a:r>
              <a:rPr lang="es-ES" sz="6000" dirty="0" smtClean="0"/>
              <a:t> </a:t>
            </a:r>
            <a:r>
              <a:rPr lang="es-ES" sz="6000" dirty="0" err="1" smtClean="0"/>
              <a:t>is</a:t>
            </a:r>
            <a:r>
              <a:rPr lang="es-ES" sz="6000" dirty="0" smtClean="0"/>
              <a:t> </a:t>
            </a:r>
            <a:r>
              <a:rPr lang="es-ES" sz="6000" dirty="0" err="1" smtClean="0"/>
              <a:t>heat</a:t>
            </a:r>
            <a:r>
              <a:rPr lang="es-ES" sz="6000" dirty="0" smtClean="0"/>
              <a:t> </a:t>
            </a:r>
            <a:r>
              <a:rPr lang="es-ES" sz="6000" dirty="0" err="1" smtClean="0"/>
              <a:t>risk</a:t>
            </a:r>
            <a:r>
              <a:rPr lang="es-ES" sz="6000" dirty="0" smtClean="0"/>
              <a:t> </a:t>
            </a:r>
            <a:r>
              <a:rPr lang="es-ES" sz="6000" dirty="0" err="1" smtClean="0"/>
              <a:t>managed</a:t>
            </a:r>
            <a:r>
              <a:rPr lang="es-ES" sz="6000" dirty="0" smtClean="0"/>
              <a:t> in </a:t>
            </a:r>
            <a:r>
              <a:rPr lang="es-ES" sz="6000" dirty="0" err="1" smtClean="0"/>
              <a:t>Spain</a:t>
            </a:r>
            <a:r>
              <a:rPr lang="es-ES" sz="6000" dirty="0" smtClean="0"/>
              <a:t>?</a:t>
            </a:r>
          </a:p>
          <a:p>
            <a:r>
              <a:rPr lang="es-ES" sz="6000" dirty="0" err="1" smtClean="0"/>
              <a:t>Spanish</a:t>
            </a:r>
            <a:r>
              <a:rPr lang="es-ES" sz="6000" dirty="0" smtClean="0"/>
              <a:t> </a:t>
            </a:r>
            <a:r>
              <a:rPr lang="es-ES" sz="6000" dirty="0" err="1" smtClean="0"/>
              <a:t>regulation</a:t>
            </a:r>
            <a:endParaRPr lang="es-ES" sz="6000" dirty="0" smtClean="0"/>
          </a:p>
          <a:p>
            <a:r>
              <a:rPr lang="es-ES" sz="6000" dirty="0" smtClean="0"/>
              <a:t> UGT Calor</a:t>
            </a:r>
          </a:p>
          <a:p>
            <a:endParaRPr lang="es-ES" dirty="0"/>
          </a:p>
        </p:txBody>
      </p:sp>
    </p:spTree>
    <p:extLst>
      <p:ext uri="{BB962C8B-B14F-4D97-AF65-F5344CB8AC3E}">
        <p14:creationId xmlns:p14="http://schemas.microsoft.com/office/powerpoint/2010/main" val="598384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endParaRPr lang="es-ES" sz="6000" b="1" dirty="0">
              <a:solidFill>
                <a:srgbClr val="FF0000"/>
              </a:solidFill>
              <a:latin typeface="Arial" pitchFamily="34" charset="0"/>
              <a:cs typeface="Arial" pitchFamily="34" charset="0"/>
            </a:endParaRPr>
          </a:p>
        </p:txBody>
      </p:sp>
      <p:sp>
        <p:nvSpPr>
          <p:cNvPr id="5" name="4 Marcador de contenido"/>
          <p:cNvSpPr>
            <a:spLocks noGrp="1"/>
          </p:cNvSpPr>
          <p:nvPr>
            <p:ph idx="1"/>
          </p:nvPr>
        </p:nvSpPr>
        <p:spPr>
          <a:xfrm>
            <a:off x="1447800" y="2857500"/>
            <a:ext cx="16383000" cy="5516563"/>
          </a:xfrm>
        </p:spPr>
        <p:txBody>
          <a:bodyPr/>
          <a:lstStyle/>
          <a:p>
            <a:endParaRPr lang="es-ES" dirty="0"/>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9550"/>
            <a:ext cx="18288000" cy="1024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9991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52800" y="495300"/>
            <a:ext cx="11125200" cy="1143000"/>
          </a:xfrm>
        </p:spPr>
        <p:txBody>
          <a:bodyPr>
            <a:noAutofit/>
          </a:bodyPr>
          <a:lstStyle/>
          <a:p>
            <a:r>
              <a:rPr lang="es-ES" sz="6000" b="1" dirty="0">
                <a:solidFill>
                  <a:srgbClr val="FF0000"/>
                </a:solidFill>
                <a:latin typeface="Arial" pitchFamily="34" charset="0"/>
                <a:cs typeface="Arial" pitchFamily="34" charset="0"/>
              </a:rPr>
              <a:t>WEATHER SERVICES</a:t>
            </a:r>
          </a:p>
        </p:txBody>
      </p:sp>
      <p:pic>
        <p:nvPicPr>
          <p:cNvPr id="307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219200" y="2095500"/>
            <a:ext cx="6641278" cy="7421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4945"/>
          <a:stretch/>
        </p:blipFill>
        <p:spPr bwMode="auto">
          <a:xfrm>
            <a:off x="8382000" y="2171700"/>
            <a:ext cx="9677400" cy="6373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0729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419600" y="571500"/>
            <a:ext cx="13106400" cy="1143000"/>
          </a:xfrm>
        </p:spPr>
        <p:txBody>
          <a:bodyPr>
            <a:noAutofit/>
          </a:bodyPr>
          <a:lstStyle/>
          <a:p>
            <a:r>
              <a:rPr lang="es-ES" sz="7200" b="1" dirty="0" smtClean="0">
                <a:solidFill>
                  <a:srgbClr val="FF0000"/>
                </a:solidFill>
              </a:rPr>
              <a:t>WEATHER WARNINGS</a:t>
            </a:r>
            <a:endParaRPr lang="es-ES" sz="7200" b="1" dirty="0">
              <a:solidFill>
                <a:srgbClr val="FF0000"/>
              </a:solidFill>
            </a:endParaRPr>
          </a:p>
        </p:txBody>
      </p:sp>
      <p:sp>
        <p:nvSpPr>
          <p:cNvPr id="3" name="2 Marcador de contenido"/>
          <p:cNvSpPr>
            <a:spLocks noGrp="1"/>
          </p:cNvSpPr>
          <p:nvPr>
            <p:ph idx="1"/>
          </p:nvPr>
        </p:nvSpPr>
        <p:spPr>
          <a:xfrm>
            <a:off x="457200" y="2552700"/>
            <a:ext cx="13639800" cy="6629400"/>
          </a:xfrm>
        </p:spPr>
        <p:txBody>
          <a:bodyPr>
            <a:normAutofit/>
          </a:bodyPr>
          <a:lstStyle/>
          <a:p>
            <a:endParaRPr lang="es-ES" sz="7200" dirty="0">
              <a:latin typeface="Arial" panose="020B0604020202020204" pitchFamily="34" charset="0"/>
              <a:cs typeface="Arial" panose="020B0604020202020204" pitchFamily="34" charset="0"/>
            </a:endParaRP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171700"/>
            <a:ext cx="7847013" cy="673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4124" y="5753100"/>
            <a:ext cx="7610052" cy="145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8667750" y="1943100"/>
            <a:ext cx="7162800" cy="3416320"/>
          </a:xfrm>
          <a:prstGeom prst="rect">
            <a:avLst/>
          </a:prstGeom>
        </p:spPr>
        <p:txBody>
          <a:bodyPr wrap="square">
            <a:spAutoFit/>
          </a:bodyPr>
          <a:lstStyle/>
          <a:p>
            <a:r>
              <a:rPr lang="en-US" sz="3600" b="1" dirty="0"/>
              <a:t>The Hazardous Weather Situation </a:t>
            </a:r>
            <a:r>
              <a:rPr lang="en-US" sz="3600" dirty="0"/>
              <a:t>is classified according to the degree of danger on a scale from 0 to 6, which are grouped into a four-</a:t>
            </a:r>
            <a:r>
              <a:rPr lang="en-US" sz="3600" dirty="0" err="1"/>
              <a:t>colour</a:t>
            </a:r>
            <a:r>
              <a:rPr lang="en-US" sz="3600" dirty="0"/>
              <a:t> traffic-light code. </a:t>
            </a:r>
            <a:endParaRPr lang="en-US" sz="3600" dirty="0" smtClean="0"/>
          </a:p>
          <a:p>
            <a:endParaRPr lang="en-US" sz="3600" dirty="0"/>
          </a:p>
        </p:txBody>
      </p:sp>
    </p:spTree>
    <p:extLst>
      <p:ext uri="{BB962C8B-B14F-4D97-AF65-F5344CB8AC3E}">
        <p14:creationId xmlns:p14="http://schemas.microsoft.com/office/powerpoint/2010/main" val="126021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60375" y="3238500"/>
            <a:ext cx="6629400" cy="1143000"/>
          </a:xfrm>
        </p:spPr>
        <p:txBody>
          <a:bodyPr>
            <a:noAutofit/>
          </a:bodyPr>
          <a:lstStyle/>
          <a:p>
            <a:r>
              <a:rPr lang="en-US" sz="4000" b="1" dirty="0">
                <a:solidFill>
                  <a:srgbClr val="FF0000"/>
                </a:solidFill>
              </a:rPr>
              <a:t>Maximum temperature (°C) – 98th percentile (2011–2025) Period: June–August</a:t>
            </a:r>
            <a:endParaRPr lang="es-ES" sz="4000" b="1" dirty="0">
              <a:solidFill>
                <a:srgbClr val="FF0000"/>
              </a:solidFill>
            </a:endParaRPr>
          </a:p>
        </p:txBody>
      </p:sp>
      <p:sp>
        <p:nvSpPr>
          <p:cNvPr id="3" name="2 Marcador de contenido"/>
          <p:cNvSpPr>
            <a:spLocks noGrp="1"/>
          </p:cNvSpPr>
          <p:nvPr>
            <p:ph idx="1"/>
          </p:nvPr>
        </p:nvSpPr>
        <p:spPr>
          <a:xfrm>
            <a:off x="457200" y="2552700"/>
            <a:ext cx="13639800" cy="6629400"/>
          </a:xfrm>
        </p:spPr>
        <p:txBody>
          <a:bodyPr>
            <a:normAutofit/>
          </a:bodyPr>
          <a:lstStyle/>
          <a:p>
            <a:endParaRPr lang="es-ES" sz="7200" dirty="0">
              <a:latin typeface="Arial" panose="020B0604020202020204" pitchFamily="34" charset="0"/>
              <a:cs typeface="Arial" panose="020B0604020202020204" pitchFamily="34" charset="0"/>
            </a:endParaRP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144463"/>
            <a:ext cx="9906000" cy="10473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8343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276600" y="342900"/>
            <a:ext cx="13106400" cy="1143000"/>
          </a:xfrm>
        </p:spPr>
        <p:txBody>
          <a:bodyPr>
            <a:noAutofit/>
          </a:bodyPr>
          <a:lstStyle/>
          <a:p>
            <a:r>
              <a:rPr lang="es-ES" sz="8000" b="1" dirty="0">
                <a:solidFill>
                  <a:srgbClr val="FF0000"/>
                </a:solidFill>
              </a:rPr>
              <a:t>NOTICE BOARD</a:t>
            </a:r>
          </a:p>
        </p:txBody>
      </p:sp>
      <p:sp>
        <p:nvSpPr>
          <p:cNvPr id="3" name="2 Marcador de contenido"/>
          <p:cNvSpPr>
            <a:spLocks noGrp="1"/>
          </p:cNvSpPr>
          <p:nvPr>
            <p:ph idx="1"/>
          </p:nvPr>
        </p:nvSpPr>
        <p:spPr>
          <a:xfrm>
            <a:off x="457200" y="2552700"/>
            <a:ext cx="13639800" cy="6629400"/>
          </a:xfrm>
        </p:spPr>
        <p:txBody>
          <a:bodyPr>
            <a:normAutofit/>
          </a:bodyPr>
          <a:lstStyle/>
          <a:p>
            <a:endParaRPr lang="es-ES" sz="7200" dirty="0">
              <a:latin typeface="Arial" panose="020B0604020202020204" pitchFamily="34" charset="0"/>
              <a:cs typeface="Arial" panose="020B0604020202020204" pitchFamily="34" charset="0"/>
            </a:endParaRPr>
          </a:p>
          <a:p>
            <a:endParaRPr lang="es-ES" sz="4000" dirty="0">
              <a:latin typeface="Arial" panose="020B0604020202020204" pitchFamily="34" charset="0"/>
              <a:cs typeface="Arial" panose="020B0604020202020204" pitchFamily="34" charset="0"/>
            </a:endParaRPr>
          </a:p>
        </p:txBody>
      </p:sp>
      <p:sp>
        <p:nvSpPr>
          <p:cNvPr id="5" name="AutoShape 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4" name="AutoShape 10"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6" name="AutoShape 12"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8" name="AutoShape 14" descr="An illustration representing a computational AI algorithm focusing on binary code (0s and 1s). The image should feature a glowing network of interconnected nodes and lines symbolizing a neural network. Surrounding the network, streams of binary code (0s and 1s) should flow into the system, emphasizing the data processing aspect. The background should include circuit board patterns and digital elements. The color scheme should use shades of blue, green, and white to create a futuristic and technological atmosphe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152900"/>
            <a:ext cx="9424987" cy="316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01400" y="2705100"/>
            <a:ext cx="4670425" cy="424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9709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4000"/>
            <a:lum/>
          </a:blip>
          <a:srcRect/>
          <a:stretch>
            <a:fillRect/>
          </a:stretch>
        </a:blipFill>
        <a:effectLst/>
      </p:bgPr>
    </p:bg>
    <p:spTree>
      <p:nvGrpSpPr>
        <p:cNvPr id="1" name=""/>
        <p:cNvGrpSpPr/>
        <p:nvPr/>
      </p:nvGrpSpPr>
      <p:grpSpPr>
        <a:xfrm>
          <a:off x="0" y="0"/>
          <a:ext cx="0" cy="0"/>
          <a:chOff x="0" y="0"/>
          <a:chExt cx="0" cy="0"/>
        </a:xfrm>
      </p:grpSpPr>
      <p:sp>
        <p:nvSpPr>
          <p:cNvPr id="4" name="3 Título"/>
          <p:cNvSpPr>
            <a:spLocks noGrp="1"/>
          </p:cNvSpPr>
          <p:nvPr>
            <p:ph type="title"/>
          </p:nvPr>
        </p:nvSpPr>
        <p:spPr>
          <a:xfrm>
            <a:off x="5638800" y="4381500"/>
            <a:ext cx="7772400" cy="1362075"/>
          </a:xfrm>
        </p:spPr>
        <p:txBody>
          <a:bodyPr>
            <a:noAutofit/>
          </a:bodyPr>
          <a:lstStyle/>
          <a:p>
            <a:r>
              <a:rPr lang="es-ES" sz="8000" dirty="0"/>
              <a:t>HEAT RISK MANAGEMENT</a:t>
            </a:r>
          </a:p>
        </p:txBody>
      </p:sp>
      <p:sp>
        <p:nvSpPr>
          <p:cNvPr id="5" name="4 Marcador de texto"/>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911243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2727</TotalTime>
  <Words>2419</Words>
  <Application>Microsoft Office PowerPoint</Application>
  <PresentationFormat>Personalizado</PresentationFormat>
  <Paragraphs>208</Paragraphs>
  <Slides>25</Slides>
  <Notes>23</Notes>
  <HiddenSlides>0</HiddenSlides>
  <MMClips>0</MMClips>
  <ScaleCrop>false</ScaleCrop>
  <HeadingPairs>
    <vt:vector size="6" baseType="variant">
      <vt:variant>
        <vt:lpstr>Fuentes usadas</vt:lpstr>
      </vt:variant>
      <vt:variant>
        <vt:i4>2</vt:i4>
      </vt:variant>
      <vt:variant>
        <vt:lpstr>Tema</vt:lpstr>
      </vt:variant>
      <vt:variant>
        <vt:i4>3</vt:i4>
      </vt:variant>
      <vt:variant>
        <vt:lpstr>Títulos de diapositiva</vt:lpstr>
      </vt:variant>
      <vt:variant>
        <vt:i4>25</vt:i4>
      </vt:variant>
    </vt:vector>
  </HeadingPairs>
  <TitlesOfParts>
    <vt:vector size="30" baseType="lpstr">
      <vt:lpstr>Arial</vt:lpstr>
      <vt:lpstr>Calibri</vt:lpstr>
      <vt:lpstr>Office Theme</vt:lpstr>
      <vt:lpstr>1_Office Theme</vt:lpstr>
      <vt:lpstr>2_Office Theme</vt:lpstr>
      <vt:lpstr>  GESTIÓ DEL RISC PER CALOR EN L’ÀMBIT LABORAL: prevenció, protecció i acció </vt:lpstr>
      <vt:lpstr>UGT DE CATALUNYA</vt:lpstr>
      <vt:lpstr>CONTINGUTS</vt:lpstr>
      <vt:lpstr>Presentación de PowerPoint</vt:lpstr>
      <vt:lpstr>WEATHER SERVICES</vt:lpstr>
      <vt:lpstr>WEATHER WARNINGS</vt:lpstr>
      <vt:lpstr>Maximum temperature (°C) – 98th percentile (2011–2025) Period: June–August</vt:lpstr>
      <vt:lpstr>NOTICE BOARD</vt:lpstr>
      <vt:lpstr>HEAT RISK MANAGEMENT</vt:lpstr>
      <vt:lpstr>HEAT RISK MANAGEMENT</vt:lpstr>
      <vt:lpstr>Risk Assessment </vt:lpstr>
      <vt:lpstr>PREVENTIVE MEASURES</vt:lpstr>
      <vt:lpstr> </vt:lpstr>
      <vt:lpstr>SPANISH REGULATION</vt:lpstr>
      <vt:lpstr>RD 486/1997- Minimum Indoor Workplace Conditions</vt:lpstr>
      <vt:lpstr>Presentación de PowerPoint</vt:lpstr>
      <vt:lpstr>RDL 4/2023</vt:lpstr>
      <vt:lpstr>Presentación de PowerPoint</vt:lpstr>
      <vt:lpstr>REAL DECRETO-LEY 8/2024</vt:lpstr>
      <vt:lpstr>Department of Business and Labour, Government of Catalonia</vt:lpstr>
      <vt:lpstr>Heat Risk Management in Public Procurement and Outsourced Services</vt:lpstr>
      <vt:lpstr>Presentación de PowerPoint</vt:lpstr>
      <vt:lpstr>Presentación de PowerPoint</vt:lpstr>
      <vt:lpstr>https://www.ugt.cat/salut-laboral/campanya-ugt-calor </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2 UGT de Catalunya</dc:title>
  <dc:creator>Video1</dc:creator>
  <cp:lastModifiedBy>Mamen Marquez</cp:lastModifiedBy>
  <cp:revision>237</cp:revision>
  <cp:lastPrinted>2026-06-10T10:21:51Z</cp:lastPrinted>
  <dcterms:created xsi:type="dcterms:W3CDTF">2006-08-16T00:00:00Z</dcterms:created>
  <dcterms:modified xsi:type="dcterms:W3CDTF">2026-06-10T10:23:03Z</dcterms:modified>
  <dc:identifier>DAGF8x1jTxQ</dc:identifier>
</cp:coreProperties>
</file>