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metadata" ContentType="application/binary"/>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 id="2147483668" r:id="rId3"/>
    <p:sldMasterId id="2147483682" r:id="rId4"/>
    <p:sldMasterId id="2147483695" r:id="rId5"/>
    <p:sldMasterId id="2147483705" r:id="rId6"/>
    <p:sldMasterId id="2147483735" r:id="rId7"/>
    <p:sldMasterId id="2147483793" r:id="rId8"/>
    <p:sldMasterId id="2147483798" r:id="rId9"/>
    <p:sldMasterId id="2147483812" r:id="rId10"/>
  </p:sldMasterIdLst>
  <p:notesMasterIdLst>
    <p:notesMasterId r:id="rId33"/>
  </p:notesMasterIdLst>
  <p:sldIdLst>
    <p:sldId id="256" r:id="rId11"/>
    <p:sldId id="257" r:id="rId12"/>
    <p:sldId id="279" r:id="rId13"/>
    <p:sldId id="259" r:id="rId14"/>
    <p:sldId id="260" r:id="rId15"/>
    <p:sldId id="2147472926" r:id="rId16"/>
    <p:sldId id="2147472853" r:id="rId17"/>
    <p:sldId id="2147472927" r:id="rId18"/>
    <p:sldId id="2147472879" r:id="rId19"/>
    <p:sldId id="264" r:id="rId20"/>
    <p:sldId id="902" r:id="rId21"/>
    <p:sldId id="273" r:id="rId22"/>
    <p:sldId id="2147472835" r:id="rId23"/>
    <p:sldId id="266" r:id="rId24"/>
    <p:sldId id="2147472850" r:id="rId25"/>
    <p:sldId id="2794" r:id="rId26"/>
    <p:sldId id="269" r:id="rId27"/>
    <p:sldId id="270" r:id="rId28"/>
    <p:sldId id="271" r:id="rId29"/>
    <p:sldId id="2147472921" r:id="rId30"/>
    <p:sldId id="2147472929" r:id="rId31"/>
    <p:sldId id="278" r:id="rId32"/>
  </p:sldIdLst>
  <p:sldSz cx="12192000" cy="6858000"/>
  <p:notesSz cx="6858000" cy="9144000"/>
  <p:embeddedFontLst>
    <p:embeddedFont>
      <p:font typeface="Georgia" panose="02040502050405020303" pitchFamily="18" charset="0"/>
      <p:regular r:id="rId34"/>
      <p:bold r:id="rId35"/>
      <p:italic r:id="rId36"/>
      <p:boldItalic r:id="rId37"/>
    </p:embeddedFont>
    <p:embeddedFont>
      <p:font typeface="Inter" panose="020B0604020202020204" charset="0"/>
      <p:regular r:id="rId38"/>
      <p:bold r:id="rId39"/>
      <p:italic r:id="rId40"/>
      <p:boldItalic r:id="rId41"/>
    </p:embeddedFont>
    <p:embeddedFont>
      <p:font typeface="Poppins" panose="00000500000000000000" pitchFamily="2" charset="0"/>
      <p:regular r:id="rId42"/>
      <p:bold r:id="rId43"/>
      <p:italic r:id="rId44"/>
      <p:boldItalic r:id="rId45"/>
    </p:embeddedFont>
    <p:embeddedFont>
      <p:font typeface="Roboto" panose="02000000000000000000" pitchFamily="2" charset="0"/>
      <p:regular r:id="rId46"/>
      <p:bold r:id="rId47"/>
      <p:italic r:id="rId48"/>
      <p:boldItalic r:id="rId49"/>
    </p:embeddedFont>
    <p:embeddedFont>
      <p:font typeface="Work Sans"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0" roundtripDataSignature="AMtx7mjHZDLlE/EkxSG6KDB9dj8UIpOB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91473D-D68E-488D-B933-261A7CE094CF}" v="3" dt="2026-06-09T14:33:13.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40" autoAdjust="0"/>
  </p:normalViewPr>
  <p:slideViewPr>
    <p:cSldViewPr snapToGrid="0">
      <p:cViewPr varScale="1">
        <p:scale>
          <a:sx n="66" d="100"/>
          <a:sy n="66" d="100"/>
        </p:scale>
        <p:origin x="659" y="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6.fntdata"/><Relationship Id="rId21" Type="http://schemas.openxmlformats.org/officeDocument/2006/relationships/slide" Target="slides/slide11.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63" Type="http://schemas.openxmlformats.org/officeDocument/2006/relationships/theme" Target="theme/theme1.xml"/><Relationship Id="rId68" Type="http://schemas.openxmlformats.org/officeDocument/2006/relationships/customXml" Target="../customXml/item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66" Type="http://schemas.openxmlformats.org/officeDocument/2006/relationships/customXml" Target="../customXml/item1.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18.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67" Type="http://schemas.openxmlformats.org/officeDocument/2006/relationships/customXml" Target="../customXml/item2.xml"/><Relationship Id="rId20" Type="http://schemas.openxmlformats.org/officeDocument/2006/relationships/slide" Target="slides/slide10.xml"/><Relationship Id="rId41" Type="http://schemas.openxmlformats.org/officeDocument/2006/relationships/font" Target="fonts/font8.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3.fntdata"/><Relationship Id="rId49" Type="http://schemas.openxmlformats.org/officeDocument/2006/relationships/font" Target="fonts/font16.fntdata"/><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font" Target="fonts/font11.fntdata"/><Relationship Id="rId52" Type="http://schemas.openxmlformats.org/officeDocument/2006/relationships/font" Target="fonts/font19.fntdata"/><Relationship Id="rId60" Type="http://customschemas.google.com/relationships/presentationmetadata" Target="metadata"/><Relationship Id="rId65"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03407636830951"/>
          <c:y val="3.7287850995678912E-2"/>
          <c:w val="0.77159478698142414"/>
          <c:h val="0.88121377393019529"/>
        </c:manualLayout>
      </c:layout>
      <c:barChart>
        <c:barDir val="bar"/>
        <c:grouping val="stacked"/>
        <c:varyColors val="0"/>
        <c:ser>
          <c:idx val="0"/>
          <c:order val="0"/>
          <c:tx>
            <c:strRef>
              <c:f>Sheet1!$B$1</c:f>
              <c:strCache>
                <c:ptCount val="1"/>
                <c:pt idx="0">
                  <c:v>Climate Change Deaths</c:v>
                </c:pt>
              </c:strCache>
            </c:strRef>
          </c:tx>
          <c:spPr>
            <a:solidFill>
              <a:schemeClr val="accent1"/>
            </a:solidFill>
            <a:ln>
              <a:noFill/>
            </a:ln>
            <a:effectLst/>
          </c:spPr>
          <c:invertIfNegative val="0"/>
          <c:cat>
            <c:strRef>
              <c:f>Sheet1!$A$2:$A$11</c:f>
              <c:strCache>
                <c:ptCount val="10"/>
                <c:pt idx="0">
                  <c:v>Italy</c:v>
                </c:pt>
                <c:pt idx="1">
                  <c:v>Spain</c:v>
                </c:pt>
                <c:pt idx="2">
                  <c:v>Germany</c:v>
                </c:pt>
                <c:pt idx="3">
                  <c:v>France</c:v>
                </c:pt>
                <c:pt idx="4">
                  <c:v>UK</c:v>
                </c:pt>
                <c:pt idx="5">
                  <c:v>Romania</c:v>
                </c:pt>
                <c:pt idx="6">
                  <c:v>Greece</c:v>
                </c:pt>
                <c:pt idx="7">
                  <c:v>Bulgaria</c:v>
                </c:pt>
                <c:pt idx="8">
                  <c:v>Croatia</c:v>
                </c:pt>
                <c:pt idx="9">
                  <c:v>Switzerland</c:v>
                </c:pt>
              </c:strCache>
            </c:strRef>
          </c:cat>
          <c:val>
            <c:numRef>
              <c:f>Sheet1!$B$2:$B$11</c:f>
              <c:numCache>
                <c:formatCode>#,##0</c:formatCode>
                <c:ptCount val="10"/>
                <c:pt idx="0">
                  <c:v>4597</c:v>
                </c:pt>
                <c:pt idx="1">
                  <c:v>2841</c:v>
                </c:pt>
                <c:pt idx="2">
                  <c:v>1477</c:v>
                </c:pt>
                <c:pt idx="3">
                  <c:v>1444</c:v>
                </c:pt>
                <c:pt idx="4">
                  <c:v>1147</c:v>
                </c:pt>
                <c:pt idx="5">
                  <c:v>1064</c:v>
                </c:pt>
                <c:pt idx="6" formatCode="General">
                  <c:v>808</c:v>
                </c:pt>
                <c:pt idx="7" formatCode="General">
                  <c:v>552</c:v>
                </c:pt>
                <c:pt idx="8" formatCode="General">
                  <c:v>268</c:v>
                </c:pt>
                <c:pt idx="9" formatCode="General">
                  <c:v>207</c:v>
                </c:pt>
              </c:numCache>
            </c:numRef>
          </c:val>
          <c:extLst>
            <c:ext xmlns:c16="http://schemas.microsoft.com/office/drawing/2014/chart" uri="{C3380CC4-5D6E-409C-BE32-E72D297353CC}">
              <c16:uniqueId val="{00000000-D977-4CA2-AFBF-D157E9D5F592}"/>
            </c:ext>
          </c:extLst>
        </c:ser>
        <c:ser>
          <c:idx val="1"/>
          <c:order val="1"/>
          <c:tx>
            <c:strRef>
              <c:f>Sheet1!$C$1</c:f>
              <c:strCache>
                <c:ptCount val="1"/>
                <c:pt idx="0">
                  <c:v>Natural Variation Deaths</c:v>
                </c:pt>
              </c:strCache>
            </c:strRef>
          </c:tx>
          <c:spPr>
            <a:solidFill>
              <a:schemeClr val="accent2"/>
            </a:solidFill>
            <a:ln>
              <a:noFill/>
            </a:ln>
            <a:effectLst/>
          </c:spPr>
          <c:invertIfNegative val="0"/>
          <c:cat>
            <c:strRef>
              <c:f>Sheet1!$A$2:$A$11</c:f>
              <c:strCache>
                <c:ptCount val="10"/>
                <c:pt idx="0">
                  <c:v>Italy</c:v>
                </c:pt>
                <c:pt idx="1">
                  <c:v>Spain</c:v>
                </c:pt>
                <c:pt idx="2">
                  <c:v>Germany</c:v>
                </c:pt>
                <c:pt idx="3">
                  <c:v>France</c:v>
                </c:pt>
                <c:pt idx="4">
                  <c:v>UK</c:v>
                </c:pt>
                <c:pt idx="5">
                  <c:v>Romania</c:v>
                </c:pt>
                <c:pt idx="6">
                  <c:v>Greece</c:v>
                </c:pt>
                <c:pt idx="7">
                  <c:v>Bulgaria</c:v>
                </c:pt>
                <c:pt idx="8">
                  <c:v>Croatia</c:v>
                </c:pt>
                <c:pt idx="9">
                  <c:v>Switzerland</c:v>
                </c:pt>
              </c:strCache>
            </c:strRef>
          </c:cat>
          <c:val>
            <c:numRef>
              <c:f>Sheet1!$C$2:$C$11</c:f>
              <c:numCache>
                <c:formatCode>#,##0</c:formatCode>
                <c:ptCount val="10"/>
                <c:pt idx="0">
                  <c:v>2113</c:v>
                </c:pt>
                <c:pt idx="1">
                  <c:v>1052</c:v>
                </c:pt>
                <c:pt idx="2" formatCode="General">
                  <c:v>968</c:v>
                </c:pt>
                <c:pt idx="3" formatCode="General">
                  <c:v>618</c:v>
                </c:pt>
                <c:pt idx="4" formatCode="General">
                  <c:v>540</c:v>
                </c:pt>
                <c:pt idx="5" formatCode="General">
                  <c:v>414</c:v>
                </c:pt>
                <c:pt idx="6" formatCode="General">
                  <c:v>564</c:v>
                </c:pt>
                <c:pt idx="7" formatCode="General">
                  <c:v>314</c:v>
                </c:pt>
                <c:pt idx="8" formatCode="General">
                  <c:v>126</c:v>
                </c:pt>
                <c:pt idx="9" formatCode="General">
                  <c:v>73</c:v>
                </c:pt>
              </c:numCache>
            </c:numRef>
          </c:val>
          <c:extLst>
            <c:ext xmlns:c16="http://schemas.microsoft.com/office/drawing/2014/chart" uri="{C3380CC4-5D6E-409C-BE32-E72D297353CC}">
              <c16:uniqueId val="{00000001-D977-4CA2-AFBF-D157E9D5F592}"/>
            </c:ext>
          </c:extLst>
        </c:ser>
        <c:ser>
          <c:idx val="2"/>
          <c:order val="2"/>
          <c:tx>
            <c:strRef>
              <c:f>Sheet1!$D$1</c:f>
              <c:strCache>
                <c:ptCount val="1"/>
                <c:pt idx="0">
                  <c:v>Total Excess Deaths</c:v>
                </c:pt>
              </c:strCache>
            </c:strRef>
          </c:tx>
          <c:spPr>
            <a:solidFill>
              <a:schemeClr val="accent3"/>
            </a:solidFill>
            <a:ln>
              <a:noFill/>
            </a:ln>
            <a:effectLst/>
          </c:spPr>
          <c:invertIfNegative val="0"/>
          <c:cat>
            <c:strRef>
              <c:f>Sheet1!$A$2:$A$11</c:f>
              <c:strCache>
                <c:ptCount val="10"/>
                <c:pt idx="0">
                  <c:v>Italy</c:v>
                </c:pt>
                <c:pt idx="1">
                  <c:v>Spain</c:v>
                </c:pt>
                <c:pt idx="2">
                  <c:v>Germany</c:v>
                </c:pt>
                <c:pt idx="3">
                  <c:v>France</c:v>
                </c:pt>
                <c:pt idx="4">
                  <c:v>UK</c:v>
                </c:pt>
                <c:pt idx="5">
                  <c:v>Romania</c:v>
                </c:pt>
                <c:pt idx="6">
                  <c:v>Greece</c:v>
                </c:pt>
                <c:pt idx="7">
                  <c:v>Bulgaria</c:v>
                </c:pt>
                <c:pt idx="8">
                  <c:v>Croatia</c:v>
                </c:pt>
                <c:pt idx="9">
                  <c:v>Switzerland</c:v>
                </c:pt>
              </c:strCache>
            </c:strRef>
          </c:cat>
          <c:val>
            <c:numRef>
              <c:f>Sheet1!$D$2:$D$11</c:f>
              <c:numCache>
                <c:formatCode>#,##0</c:formatCode>
                <c:ptCount val="10"/>
                <c:pt idx="0">
                  <c:v>6710</c:v>
                </c:pt>
                <c:pt idx="1">
                  <c:v>3893</c:v>
                </c:pt>
                <c:pt idx="2">
                  <c:v>2445</c:v>
                </c:pt>
                <c:pt idx="3">
                  <c:v>2062</c:v>
                </c:pt>
                <c:pt idx="4">
                  <c:v>1687</c:v>
                </c:pt>
                <c:pt idx="5">
                  <c:v>1478</c:v>
                </c:pt>
                <c:pt idx="6">
                  <c:v>1372</c:v>
                </c:pt>
                <c:pt idx="7" formatCode="General">
                  <c:v>866</c:v>
                </c:pt>
                <c:pt idx="8" formatCode="General">
                  <c:v>394</c:v>
                </c:pt>
                <c:pt idx="9" formatCode="General">
                  <c:v>280</c:v>
                </c:pt>
              </c:numCache>
            </c:numRef>
          </c:val>
          <c:extLst>
            <c:ext xmlns:c16="http://schemas.microsoft.com/office/drawing/2014/chart" uri="{C3380CC4-5D6E-409C-BE32-E72D297353CC}">
              <c16:uniqueId val="{00000002-D977-4CA2-AFBF-D157E9D5F592}"/>
            </c:ext>
          </c:extLst>
        </c:ser>
        <c:dLbls>
          <c:showLegendKey val="0"/>
          <c:showVal val="0"/>
          <c:showCatName val="0"/>
          <c:showSerName val="0"/>
          <c:showPercent val="0"/>
          <c:showBubbleSize val="0"/>
        </c:dLbls>
        <c:gapWidth val="182"/>
        <c:overlap val="100"/>
        <c:axId val="1399807888"/>
        <c:axId val="1399806928"/>
      </c:barChart>
      <c:catAx>
        <c:axId val="13998078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crossAx val="1399806928"/>
        <c:crosses val="autoZero"/>
        <c:auto val="1"/>
        <c:lblAlgn val="ctr"/>
        <c:lblOffset val="100"/>
        <c:noMultiLvlLbl val="0"/>
      </c:catAx>
      <c:valAx>
        <c:axId val="1399806928"/>
        <c:scaling>
          <c:orientation val="minMax"/>
          <c:max val="15000"/>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crossAx val="1399807888"/>
        <c:crosses val="max"/>
        <c:crossBetween val="between"/>
      </c:valAx>
      <c:spPr>
        <a:noFill/>
        <a:ln>
          <a:noFill/>
        </a:ln>
        <a:effectLst/>
      </c:spPr>
    </c:plotArea>
    <c:legend>
      <c:legendPos val="l"/>
      <c:layout>
        <c:manualLayout>
          <c:xMode val="edge"/>
          <c:yMode val="edge"/>
          <c:x val="0.62169553379447839"/>
          <c:y val="0.42688489598260232"/>
          <c:w val="0.31250713889228438"/>
          <c:h val="0.38285536878743259"/>
        </c:manualLayout>
      </c:layout>
      <c:overlay val="0"/>
      <c:spPr>
        <a:solidFill>
          <a:schemeClr val="accent5"/>
        </a:solidFill>
        <a:ln>
          <a:noFill/>
        </a:ln>
        <a:effectLst/>
      </c:spPr>
      <c:txPr>
        <a:bodyPr rot="0" spcFirstLastPara="1" vertOverflow="ellipsis" vert="horz" wrap="square" anchor="ctr" anchorCtr="1"/>
        <a:lstStyle/>
        <a:p>
          <a:pPr>
            <a:defRPr sz="1400" b="0"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Roboto" panose="02000000000000000000" pitchFamily="2" charset="0"/>
          <a:ea typeface="Roboto" panose="02000000000000000000" pitchFamily="2"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141501735933888E-2"/>
          <c:y val="0.18199928743597493"/>
          <c:w val="0.6949750509732896"/>
          <c:h val="0.64172661146888621"/>
        </c:manualLayout>
      </c:layout>
      <c:lineChart>
        <c:grouping val="standard"/>
        <c:varyColors val="0"/>
        <c:ser>
          <c:idx val="0"/>
          <c:order val="1"/>
          <c:tx>
            <c:strRef>
              <c:f>Sheet1!$B$1</c:f>
              <c:strCache>
                <c:ptCount val="1"/>
                <c:pt idx="0">
                  <c:v>Worked hours</c:v>
                </c:pt>
              </c:strCache>
            </c:strRef>
          </c:tx>
          <c:spPr>
            <a:ln w="28575" cap="rnd">
              <a:solidFill>
                <a:schemeClr val="accent6">
                  <a:lumMod val="75000"/>
                </a:schemeClr>
              </a:solidFill>
              <a:prstDash val="solid"/>
              <a:round/>
            </a:ln>
            <a:effectLst>
              <a:softEdge rad="0"/>
            </a:effectLst>
          </c:spPr>
          <c:marker>
            <c:symbol val="triangle"/>
            <c:size val="12"/>
            <c:spPr>
              <a:solidFill>
                <a:schemeClr val="tx1"/>
              </a:solidFill>
              <a:ln w="15875">
                <a:solidFill>
                  <a:schemeClr val="accent6">
                    <a:lumMod val="50000"/>
                  </a:schemeClr>
                </a:solidFill>
              </a:ln>
              <a:effectLst/>
            </c:spPr>
          </c:marker>
          <c:dLbls>
            <c:dLbl>
              <c:idx val="0"/>
              <c:tx>
                <c:rich>
                  <a:bodyPr/>
                  <a:lstStyle/>
                  <a:p>
                    <a:fld id="{AA92D1B8-561B-4773-9B71-01E0461AE82B}" type="VALUE">
                      <a:rPr lang="en-US" smtClean="0"/>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AB8-490A-99D7-3009F15AC3B6}"/>
                </c:ext>
              </c:extLst>
            </c:dLbl>
            <c:dLbl>
              <c:idx val="1"/>
              <c:tx>
                <c:rich>
                  <a:bodyPr/>
                  <a:lstStyle/>
                  <a:p>
                    <a:fld id="{4DB120B6-8ABD-4C95-9724-C263CE72525F}" type="VALUE">
                      <a:rPr lang="en-US" smtClean="0"/>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AB8-490A-99D7-3009F15AC3B6}"/>
                </c:ext>
              </c:extLst>
            </c:dLbl>
            <c:dLbl>
              <c:idx val="2"/>
              <c:tx>
                <c:rich>
                  <a:bodyPr/>
                  <a:lstStyle/>
                  <a:p>
                    <a:fld id="{8FF23101-C9CC-4AD2-8A03-641A7708F271}" type="VALUE">
                      <a:rPr lang="en-US" smtClean="0"/>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AB8-490A-99D7-3009F15AC3B6}"/>
                </c:ext>
              </c:extLst>
            </c:dLbl>
            <c:dLbl>
              <c:idx val="3"/>
              <c:tx>
                <c:rich>
                  <a:bodyPr/>
                  <a:lstStyle/>
                  <a:p>
                    <a:fld id="{530911BC-CA19-41F1-8FB9-E63E197614C9}" type="VALUE">
                      <a:rPr lang="en-US" smtClean="0"/>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AB8-490A-99D7-3009F15AC3B6}"/>
                </c:ext>
              </c:extLst>
            </c:dLbl>
            <c:dLbl>
              <c:idx val="4"/>
              <c:layout>
                <c:manualLayout>
                  <c:x val="-3.0443100020495856E-2"/>
                  <c:y val="3.7813538200000781E-2"/>
                </c:manualLayout>
              </c:layout>
              <c:tx>
                <c:rich>
                  <a:bodyPr/>
                  <a:lstStyle/>
                  <a:p>
                    <a:fld id="{32F700FC-1A18-4760-BF1E-E6815FD2AD43}" type="VALUE">
                      <a:rPr lang="en-US"/>
                      <a:pPr/>
                      <a:t>[WAARDE]</a:t>
                    </a:fld>
                    <a:r>
                      <a:rPr lang="en-US"/>
                      <a:t> hr</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AB8-490A-99D7-3009F15AC3B6}"/>
                </c:ext>
              </c:extLst>
            </c:dLbl>
            <c:dLbl>
              <c:idx val="5"/>
              <c:layout>
                <c:manualLayout>
                  <c:x val="-3.0443100020495897E-2"/>
                  <c:y val="3.7813538200000781E-2"/>
                </c:manualLayout>
              </c:layout>
              <c:tx>
                <c:rich>
                  <a:bodyPr/>
                  <a:lstStyle/>
                  <a:p>
                    <a:fld id="{AE060B68-7F24-49EF-8F19-3E99D0BAC271}" type="VALUE">
                      <a:rPr lang="en-US"/>
                      <a:pPr/>
                      <a:t>[WAARDE]</a:t>
                    </a:fld>
                    <a:r>
                      <a:rPr lang="en-US"/>
                      <a:t> hr</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AB8-490A-99D7-3009F15AC3B6}"/>
                </c:ext>
              </c:extLst>
            </c:dLbl>
            <c:dLbl>
              <c:idx val="6"/>
              <c:tx>
                <c:rich>
                  <a:bodyPr/>
                  <a:lstStyle/>
                  <a:p>
                    <a:fld id="{5AA78A9A-3198-43F4-B4E9-C9D06761558C}" type="VALUE">
                      <a:rPr lang="en-US"/>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AB8-490A-99D7-3009F15AC3B6}"/>
                </c:ext>
              </c:extLst>
            </c:dLbl>
            <c:dLbl>
              <c:idx val="7"/>
              <c:tx>
                <c:rich>
                  <a:bodyPr/>
                  <a:lstStyle/>
                  <a:p>
                    <a:fld id="{CB22E9C0-05AA-4207-8039-6DA5A90C4C0B}" type="VALUE">
                      <a:rPr lang="en-US"/>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7AB8-490A-99D7-3009F15AC3B6}"/>
                </c:ext>
              </c:extLst>
            </c:dLbl>
            <c:dLbl>
              <c:idx val="8"/>
              <c:tx>
                <c:rich>
                  <a:bodyPr/>
                  <a:lstStyle/>
                  <a:p>
                    <a:fld id="{DD070BA2-1CE3-094B-B345-A98F56E33A97}" type="VALUE">
                      <a:rPr lang="en-US"/>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AB8-490A-99D7-3009F15AC3B6}"/>
                </c:ext>
              </c:extLst>
            </c:dLbl>
            <c:dLbl>
              <c:idx val="9"/>
              <c:tx>
                <c:rich>
                  <a:bodyPr/>
                  <a:lstStyle/>
                  <a:p>
                    <a:fld id="{51119E0F-350A-9D4B-8747-2CCF434BC7FE}" type="VALUE">
                      <a:rPr lang="en-US"/>
                      <a:pPr/>
                      <a:t>[WAARDE]</a:t>
                    </a:fld>
                    <a:r>
                      <a:rPr lang="en-US"/>
                      <a:t> hr</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7AB8-490A-99D7-3009F15AC3B6}"/>
                </c:ext>
              </c:extLst>
            </c:dLbl>
            <c:spPr>
              <a:noFill/>
              <a:ln>
                <a:noFill/>
              </a:ln>
              <a:effectLst/>
            </c:spPr>
            <c:txPr>
              <a:bodyPr rot="0" vert="horz"/>
              <a:lstStyle/>
              <a:p>
                <a:pPr>
                  <a:defRPr b="1">
                    <a:solidFill>
                      <a:schemeClr val="tx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2012-2013</c:v>
                </c:pt>
                <c:pt idx="1">
                  <c:v>2013-2014</c:v>
                </c:pt>
                <c:pt idx="2">
                  <c:v>2014-2015</c:v>
                </c:pt>
                <c:pt idx="3">
                  <c:v>2015-2016</c:v>
                </c:pt>
                <c:pt idx="4">
                  <c:v>2016-2017</c:v>
                </c:pt>
                <c:pt idx="5">
                  <c:v>2017-2018</c:v>
                </c:pt>
                <c:pt idx="6">
                  <c:v>2018-2019</c:v>
                </c:pt>
                <c:pt idx="7">
                  <c:v>2019-2020</c:v>
                </c:pt>
                <c:pt idx="8">
                  <c:v>2020-2021</c:v>
                </c:pt>
                <c:pt idx="9">
                  <c:v>2021-2022</c:v>
                </c:pt>
              </c:strCache>
            </c:strRef>
          </c:cat>
          <c:val>
            <c:numRef>
              <c:f>Sheet1!$B$2:$B$11</c:f>
              <c:numCache>
                <c:formatCode>General</c:formatCode>
                <c:ptCount val="10"/>
                <c:pt idx="0">
                  <c:v>8</c:v>
                </c:pt>
                <c:pt idx="1">
                  <c:v>8</c:v>
                </c:pt>
                <c:pt idx="2">
                  <c:v>8</c:v>
                </c:pt>
                <c:pt idx="3">
                  <c:v>6</c:v>
                </c:pt>
                <c:pt idx="4">
                  <c:v>5.2</c:v>
                </c:pt>
                <c:pt idx="5">
                  <c:v>5.2</c:v>
                </c:pt>
                <c:pt idx="6">
                  <c:v>4.8</c:v>
                </c:pt>
                <c:pt idx="7">
                  <c:v>4.7</c:v>
                </c:pt>
                <c:pt idx="8">
                  <c:v>4.7</c:v>
                </c:pt>
                <c:pt idx="9">
                  <c:v>4.7</c:v>
                </c:pt>
              </c:numCache>
            </c:numRef>
          </c:val>
          <c:smooth val="0"/>
          <c:extLst>
            <c:ext xmlns:c16="http://schemas.microsoft.com/office/drawing/2014/chart" uri="{C3380CC4-5D6E-409C-BE32-E72D297353CC}">
              <c16:uniqueId val="{0000000B-7AB8-490A-99D7-3009F15AC3B6}"/>
            </c:ext>
          </c:extLst>
        </c:ser>
        <c:dLbls>
          <c:showLegendKey val="0"/>
          <c:showVal val="0"/>
          <c:showCatName val="0"/>
          <c:showSerName val="0"/>
          <c:showPercent val="0"/>
          <c:showBubbleSize val="0"/>
        </c:dLbls>
        <c:marker val="1"/>
        <c:smooth val="0"/>
        <c:axId val="516157712"/>
        <c:axId val="513984624"/>
      </c:lineChart>
      <c:lineChart>
        <c:grouping val="standard"/>
        <c:varyColors val="0"/>
        <c:ser>
          <c:idx val="2"/>
          <c:order val="0"/>
          <c:tx>
            <c:strRef>
              <c:f>Sheet1!$C$1</c:f>
              <c:strCache>
                <c:ptCount val="1"/>
                <c:pt idx="0">
                  <c:v>Tons per hour</c:v>
                </c:pt>
              </c:strCache>
            </c:strRef>
          </c:tx>
          <c:spPr>
            <a:ln w="28575" cap="rnd">
              <a:solidFill>
                <a:schemeClr val="tx2">
                  <a:lumMod val="60000"/>
                  <a:lumOff val="40000"/>
                </a:schemeClr>
              </a:solidFill>
              <a:round/>
            </a:ln>
            <a:effectLst/>
          </c:spPr>
          <c:marker>
            <c:symbol val="diamond"/>
            <c:size val="14"/>
            <c:spPr>
              <a:solidFill>
                <a:schemeClr val="tx2">
                  <a:lumMod val="60000"/>
                  <a:lumOff val="40000"/>
                </a:schemeClr>
              </a:solidFill>
              <a:ln w="19050">
                <a:solidFill>
                  <a:srgbClr val="002060">
                    <a:alpha val="98000"/>
                  </a:srgbClr>
                </a:solidFill>
                <a:round/>
              </a:ln>
              <a:effectLst/>
            </c:spPr>
          </c:marker>
          <c:dLbls>
            <c:spPr>
              <a:noFill/>
              <a:ln>
                <a:noFill/>
              </a:ln>
              <a:effectLst/>
            </c:spPr>
            <c:txPr>
              <a:bodyPr rot="0" vert="horz"/>
              <a:lstStyle/>
              <a:p>
                <a:pPr>
                  <a:defRPr b="1">
                    <a:solidFill>
                      <a:schemeClr val="tx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2012-2013</c:v>
                </c:pt>
                <c:pt idx="1">
                  <c:v>2013-2014</c:v>
                </c:pt>
                <c:pt idx="2">
                  <c:v>2014-2015</c:v>
                </c:pt>
                <c:pt idx="3">
                  <c:v>2015-2016</c:v>
                </c:pt>
                <c:pt idx="4">
                  <c:v>2016-2017</c:v>
                </c:pt>
                <c:pt idx="5">
                  <c:v>2017-2018</c:v>
                </c:pt>
                <c:pt idx="6">
                  <c:v>2018-2019</c:v>
                </c:pt>
                <c:pt idx="7">
                  <c:v>2019-2020</c:v>
                </c:pt>
                <c:pt idx="8">
                  <c:v>2020-2021</c:v>
                </c:pt>
                <c:pt idx="9">
                  <c:v>2021-2022</c:v>
                </c:pt>
              </c:strCache>
            </c:strRef>
          </c:cat>
          <c:val>
            <c:numRef>
              <c:f>Sheet1!$C$2:$C$11</c:f>
              <c:numCache>
                <c:formatCode>General</c:formatCode>
                <c:ptCount val="10"/>
                <c:pt idx="0">
                  <c:v>0.81</c:v>
                </c:pt>
                <c:pt idx="1">
                  <c:v>0.78</c:v>
                </c:pt>
                <c:pt idx="2">
                  <c:v>0.7</c:v>
                </c:pt>
                <c:pt idx="3">
                  <c:v>0.91</c:v>
                </c:pt>
                <c:pt idx="4">
                  <c:v>1.2</c:v>
                </c:pt>
                <c:pt idx="5">
                  <c:v>1.18</c:v>
                </c:pt>
                <c:pt idx="6">
                  <c:v>1.34</c:v>
                </c:pt>
                <c:pt idx="7">
                  <c:v>1.56</c:v>
                </c:pt>
                <c:pt idx="8">
                  <c:v>1.46</c:v>
                </c:pt>
                <c:pt idx="9">
                  <c:v>1.57</c:v>
                </c:pt>
              </c:numCache>
            </c:numRef>
          </c:val>
          <c:smooth val="0"/>
          <c:extLst>
            <c:ext xmlns:c16="http://schemas.microsoft.com/office/drawing/2014/chart" uri="{C3380CC4-5D6E-409C-BE32-E72D297353CC}">
              <c16:uniqueId val="{0000000C-7AB8-490A-99D7-3009F15AC3B6}"/>
            </c:ext>
          </c:extLst>
        </c:ser>
        <c:dLbls>
          <c:showLegendKey val="0"/>
          <c:showVal val="0"/>
          <c:showCatName val="0"/>
          <c:showSerName val="0"/>
          <c:showPercent val="0"/>
          <c:showBubbleSize val="0"/>
        </c:dLbls>
        <c:marker val="1"/>
        <c:smooth val="0"/>
        <c:axId val="514026704"/>
        <c:axId val="514023584"/>
      </c:lineChart>
      <c:catAx>
        <c:axId val="516157712"/>
        <c:scaling>
          <c:orientation val="minMax"/>
        </c:scaling>
        <c:delete val="0"/>
        <c:axPos val="b"/>
        <c:title>
          <c:tx>
            <c:rich>
              <a:bodyPr rot="0" vert="horz"/>
              <a:lstStyle/>
              <a:p>
                <a:pPr>
                  <a:defRPr sz="1400"/>
                </a:pPr>
                <a:r>
                  <a:rPr lang="en-US" sz="1400" noProof="0"/>
                  <a:t>Harvest periods</a:t>
                </a:r>
              </a:p>
            </c:rich>
          </c:tx>
          <c:layout>
            <c:manualLayout>
              <c:xMode val="edge"/>
              <c:yMode val="edge"/>
              <c:x val="0.35266295151273852"/>
              <c:y val="0.94567062818336167"/>
            </c:manualLayout>
          </c:layout>
          <c:overlay val="0"/>
          <c:spPr>
            <a:noFill/>
            <a:ln>
              <a:noFill/>
            </a:ln>
            <a:effectLst/>
          </c:spPr>
        </c:title>
        <c:numFmt formatCode="General" sourceLinked="1"/>
        <c:majorTickMark val="none"/>
        <c:minorTickMark val="none"/>
        <c:tickLblPos val="nextTo"/>
        <c:spPr>
          <a:noFill/>
          <a:ln w="12700" cap="flat" cmpd="sng" algn="ctr">
            <a:solidFill>
              <a:srgbClr val="002060"/>
            </a:solidFill>
            <a:round/>
          </a:ln>
          <a:effectLst/>
        </c:spPr>
        <c:txPr>
          <a:bodyPr rot="-5400000" vert="horz" anchor="b"/>
          <a:lstStyle/>
          <a:p>
            <a:pPr>
              <a:defRPr sz="1000"/>
            </a:pPr>
            <a:endParaRPr lang="en-US"/>
          </a:p>
        </c:txPr>
        <c:crossAx val="513984624"/>
        <c:crosses val="autoZero"/>
        <c:auto val="1"/>
        <c:lblAlgn val="ctr"/>
        <c:lblOffset val="100"/>
        <c:noMultiLvlLbl val="0"/>
      </c:catAx>
      <c:valAx>
        <c:axId val="513984624"/>
        <c:scaling>
          <c:orientation val="minMax"/>
          <c:min val="3"/>
        </c:scaling>
        <c:delete val="0"/>
        <c:axPos val="l"/>
        <c:majorGridlines>
          <c:spPr>
            <a:ln w="9525" cap="flat" cmpd="sng" algn="ctr">
              <a:solidFill>
                <a:schemeClr val="bg1">
                  <a:lumMod val="85000"/>
                </a:schemeClr>
              </a:solidFill>
              <a:prstDash val="solid"/>
              <a:round/>
            </a:ln>
            <a:effectLst/>
          </c:spPr>
        </c:majorGridlines>
        <c:title>
          <c:tx>
            <c:rich>
              <a:bodyPr rot="-5400000" vert="horz"/>
              <a:lstStyle/>
              <a:p>
                <a:pPr>
                  <a:defRPr sz="1400">
                    <a:solidFill>
                      <a:schemeClr val="tx1"/>
                    </a:solidFill>
                  </a:defRPr>
                </a:pPr>
                <a:r>
                  <a:rPr lang="en-US" sz="1400" noProof="0" dirty="0">
                    <a:solidFill>
                      <a:schemeClr val="tx1"/>
                    </a:solidFill>
                  </a:rPr>
                  <a:t>Worked hours</a:t>
                </a:r>
              </a:p>
            </c:rich>
          </c:tx>
          <c:layout>
            <c:manualLayout>
              <c:xMode val="edge"/>
              <c:yMode val="edge"/>
              <c:x val="1.7920756876513014E-2"/>
              <c:y val="0.37819585411956574"/>
            </c:manualLayout>
          </c:layout>
          <c:overlay val="0"/>
          <c:spPr>
            <a:noFill/>
            <a:ln>
              <a:noFill/>
            </a:ln>
            <a:effectLst/>
          </c:spPr>
        </c:title>
        <c:numFmt formatCode="General" sourceLinked="1"/>
        <c:majorTickMark val="out"/>
        <c:minorTickMark val="none"/>
        <c:tickLblPos val="nextTo"/>
        <c:spPr>
          <a:noFill/>
          <a:ln>
            <a:solidFill>
              <a:srgbClr val="002060"/>
            </a:solidFill>
          </a:ln>
          <a:effectLst/>
        </c:spPr>
        <c:txPr>
          <a:bodyPr rot="-60000000" vert="horz"/>
          <a:lstStyle/>
          <a:p>
            <a:pPr>
              <a:defRPr/>
            </a:pPr>
            <a:endParaRPr lang="en-US"/>
          </a:p>
        </c:txPr>
        <c:crossAx val="516157712"/>
        <c:crosses val="autoZero"/>
        <c:crossBetween val="between"/>
      </c:valAx>
      <c:valAx>
        <c:axId val="514023584"/>
        <c:scaling>
          <c:orientation val="minMax"/>
          <c:min val="0.60000000000000009"/>
        </c:scaling>
        <c:delete val="0"/>
        <c:axPos val="r"/>
        <c:title>
          <c:tx>
            <c:rich>
              <a:bodyPr rot="-5400000" vert="horz"/>
              <a:lstStyle/>
              <a:p>
                <a:pPr>
                  <a:defRPr sz="1600">
                    <a:solidFill>
                      <a:schemeClr val="tx1"/>
                    </a:solidFill>
                  </a:defRPr>
                </a:pPr>
                <a:r>
                  <a:rPr lang="en-US" sz="1600" noProof="0">
                    <a:solidFill>
                      <a:schemeClr val="tx1"/>
                    </a:solidFill>
                  </a:rPr>
                  <a:t>Tons per hour</a:t>
                </a:r>
              </a:p>
            </c:rich>
          </c:tx>
          <c:layout>
            <c:manualLayout>
              <c:xMode val="edge"/>
              <c:yMode val="edge"/>
              <c:x val="0.81952008412064092"/>
              <c:y val="0.42557330364270846"/>
            </c:manualLayout>
          </c:layout>
          <c:overlay val="0"/>
          <c:spPr>
            <a:noFill/>
            <a:ln>
              <a:noFill/>
            </a:ln>
            <a:effectLst/>
          </c:spPr>
        </c:title>
        <c:numFmt formatCode="General" sourceLinked="1"/>
        <c:majorTickMark val="out"/>
        <c:minorTickMark val="none"/>
        <c:tickLblPos val="nextTo"/>
        <c:spPr>
          <a:noFill/>
          <a:ln>
            <a:solidFill>
              <a:srgbClr val="002060"/>
            </a:solidFill>
          </a:ln>
          <a:effectLst/>
        </c:spPr>
        <c:txPr>
          <a:bodyPr rot="-60000000" vert="horz"/>
          <a:lstStyle/>
          <a:p>
            <a:pPr>
              <a:defRPr/>
            </a:pPr>
            <a:endParaRPr lang="en-US"/>
          </a:p>
        </c:txPr>
        <c:crossAx val="514026704"/>
        <c:crosses val="max"/>
        <c:crossBetween val="between"/>
      </c:valAx>
      <c:catAx>
        <c:axId val="514026704"/>
        <c:scaling>
          <c:orientation val="minMax"/>
        </c:scaling>
        <c:delete val="1"/>
        <c:axPos val="b"/>
        <c:numFmt formatCode="General" sourceLinked="1"/>
        <c:majorTickMark val="out"/>
        <c:minorTickMark val="none"/>
        <c:tickLblPos val="nextTo"/>
        <c:crossAx val="514023584"/>
        <c:crosses val="autoZero"/>
        <c:auto val="1"/>
        <c:lblAlgn val="ctr"/>
        <c:lblOffset val="100"/>
        <c:noMultiLvlLbl val="0"/>
      </c:catAx>
      <c:spPr>
        <a:noFill/>
        <a:ln w="12700">
          <a:solidFill>
            <a:srgbClr val="002060"/>
          </a:solidFill>
        </a:ln>
        <a:effectLst/>
      </c:spPr>
    </c:plotArea>
    <c:legend>
      <c:legendPos val="t"/>
      <c:layout>
        <c:manualLayout>
          <c:xMode val="edge"/>
          <c:yMode val="edge"/>
          <c:x val="8.1286730903176674E-2"/>
          <c:y val="0.12374788560691391"/>
          <c:w val="0.59921785021348251"/>
          <c:h val="4.4589471811523514E-2"/>
        </c:manualLayout>
      </c:layout>
      <c:overlay val="1"/>
      <c:spPr>
        <a:noFill/>
        <a:ln>
          <a:noFill/>
        </a:ln>
        <a:effectLst/>
      </c:spPr>
      <c:txPr>
        <a:bodyPr rot="0" vert="horz"/>
        <a:lstStyle/>
        <a:p>
          <a:pPr>
            <a:defRPr sz="1400" b="1">
              <a:solidFill>
                <a:schemeClr val="tx2"/>
              </a:solidFill>
            </a:defRPr>
          </a:pPr>
          <a:endParaRPr lang="en-US"/>
        </a:p>
      </c:txPr>
    </c:legend>
    <c:plotVisOnly val="1"/>
    <c:dispBlanksAs val="gap"/>
    <c:showDLblsOverMax val="0"/>
  </c:chart>
  <c:spPr>
    <a:noFill/>
    <a:ln w="12700">
      <a:noFill/>
    </a:ln>
    <a:effectLst/>
  </c:spPr>
  <c:txPr>
    <a:bodyPr/>
    <a:lstStyle/>
    <a:p>
      <a:pPr>
        <a:defRPr sz="1050">
          <a:solidFill>
            <a:schemeClr val="tx2">
              <a:lumMod val="75000"/>
            </a:schemeClr>
          </a:solidFill>
          <a:latin typeface="Roboto" panose="02000000000000000000" pitchFamily="2" charset="0"/>
          <a:ea typeface="Roboto" panose="02000000000000000000" pitchFamily="2"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29963286432437"/>
          <c:y val="7.9441493636719138E-2"/>
          <c:w val="0.82554994065108922"/>
          <c:h val="0.7839518464596551"/>
        </c:manualLayout>
      </c:layout>
      <c:lineChart>
        <c:grouping val="stacked"/>
        <c:varyColors val="0"/>
        <c:ser>
          <c:idx val="0"/>
          <c:order val="0"/>
          <c:tx>
            <c:strRef>
              <c:f>Sheet1!$B$1</c:f>
              <c:strCache>
                <c:ptCount val="1"/>
                <c:pt idx="0">
                  <c:v>Return for every dollar invested</c:v>
                </c:pt>
              </c:strCache>
            </c:strRef>
          </c:tx>
          <c:spPr>
            <a:ln w="28575" cap="rnd">
              <a:solidFill>
                <a:schemeClr val="tx1">
                  <a:lumMod val="60000"/>
                  <a:lumOff val="40000"/>
                </a:schemeClr>
              </a:solidFill>
              <a:round/>
            </a:ln>
            <a:effectLst/>
          </c:spPr>
          <c:marker>
            <c:symbol val="diamond"/>
            <c:size val="16"/>
            <c:spPr>
              <a:solidFill>
                <a:schemeClr val="accent6">
                  <a:lumMod val="75000"/>
                </a:schemeClr>
              </a:solidFill>
              <a:ln w="19050">
                <a:solidFill>
                  <a:schemeClr val="bg2"/>
                </a:solidFill>
              </a:ln>
              <a:effectLst/>
            </c:spPr>
          </c:marker>
          <c:cat>
            <c:numRef>
              <c:f>Sheet1!$A$2:$A$7</c:f>
              <c:numCache>
                <c:formatCode>General</c:formatCode>
                <c:ptCount val="6"/>
                <c:pt idx="0">
                  <c:v>2017</c:v>
                </c:pt>
                <c:pt idx="1">
                  <c:v>2018</c:v>
                </c:pt>
                <c:pt idx="2">
                  <c:v>2019</c:v>
                </c:pt>
                <c:pt idx="3">
                  <c:v>2020</c:v>
                </c:pt>
                <c:pt idx="4">
                  <c:v>2021</c:v>
                </c:pt>
                <c:pt idx="5">
                  <c:v>2022</c:v>
                </c:pt>
              </c:numCache>
            </c:numRef>
          </c:cat>
          <c:val>
            <c:numRef>
              <c:f>Sheet1!$B$2:$B$7</c:f>
              <c:numCache>
                <c:formatCode>General</c:formatCode>
                <c:ptCount val="6"/>
                <c:pt idx="0">
                  <c:v>0</c:v>
                </c:pt>
                <c:pt idx="1">
                  <c:v>-1</c:v>
                </c:pt>
                <c:pt idx="2">
                  <c:v>-0.4</c:v>
                </c:pt>
                <c:pt idx="3">
                  <c:v>0.15</c:v>
                </c:pt>
                <c:pt idx="4">
                  <c:v>0.6</c:v>
                </c:pt>
                <c:pt idx="5">
                  <c:v>0.55000000000000004</c:v>
                </c:pt>
              </c:numCache>
            </c:numRef>
          </c:val>
          <c:smooth val="0"/>
          <c:extLst>
            <c:ext xmlns:c16="http://schemas.microsoft.com/office/drawing/2014/chart" uri="{C3380CC4-5D6E-409C-BE32-E72D297353CC}">
              <c16:uniqueId val="{00000000-A10E-471D-ACB1-A67B996ACCC5}"/>
            </c:ext>
          </c:extLst>
        </c:ser>
        <c:dLbls>
          <c:showLegendKey val="0"/>
          <c:showVal val="0"/>
          <c:showCatName val="0"/>
          <c:showSerName val="0"/>
          <c:showPercent val="0"/>
          <c:showBubbleSize val="0"/>
        </c:dLbls>
        <c:marker val="1"/>
        <c:smooth val="0"/>
        <c:axId val="1418189663"/>
        <c:axId val="1418202623"/>
      </c:lineChart>
      <c:catAx>
        <c:axId val="1418189663"/>
        <c:scaling>
          <c:orientation val="minMax"/>
        </c:scaling>
        <c:delete val="0"/>
        <c:axPos val="b"/>
        <c:numFmt formatCode="General" sourceLinked="0"/>
        <c:majorTickMark val="none"/>
        <c:minorTickMark val="none"/>
        <c:tickLblPos val="low"/>
        <c:spPr>
          <a:noFill/>
          <a:ln w="9525" cap="flat" cmpd="sng" algn="ctr">
            <a:solidFill>
              <a:schemeClr val="accent2"/>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crossAx val="1418202623"/>
        <c:crosses val="autoZero"/>
        <c:auto val="1"/>
        <c:lblAlgn val="ctr"/>
        <c:lblOffset val="100"/>
        <c:noMultiLvlLbl val="0"/>
      </c:catAx>
      <c:valAx>
        <c:axId val="1418202623"/>
        <c:scaling>
          <c:orientation val="minMax"/>
          <c:max val="1"/>
          <c:min val="-1"/>
        </c:scaling>
        <c:delete val="0"/>
        <c:axPos val="l"/>
        <c:majorGridlines>
          <c:spPr>
            <a:ln w="9525" cap="flat" cmpd="sng" algn="ctr">
              <a:solidFill>
                <a:schemeClr val="accent2"/>
              </a:solidFill>
              <a:round/>
            </a:ln>
            <a:effectLst/>
          </c:spPr>
        </c:majorGridlines>
        <c:title>
          <c:tx>
            <c:rich>
              <a:bodyPr rot="-5400000" spcFirstLastPara="1" vertOverflow="ellipsis" vert="horz" wrap="square" anchor="ctr" anchorCtr="1"/>
              <a:lstStyle/>
              <a:p>
                <a:pPr>
                  <a:defRPr sz="2400" b="1" i="0" u="none" strike="noStrike" kern="1200" baseline="0">
                    <a:solidFill>
                      <a:schemeClr val="tx1"/>
                    </a:solidFill>
                    <a:latin typeface="Roboto" panose="02000000000000000000" pitchFamily="2" charset="0"/>
                    <a:ea typeface="Roboto" panose="02000000000000000000" pitchFamily="2" charset="0"/>
                    <a:cs typeface="+mn-cs"/>
                  </a:defRPr>
                </a:pPr>
                <a:r>
                  <a:rPr lang="en-US" sz="2400" b="1"/>
                  <a:t>Return on Investment</a:t>
                </a:r>
              </a:p>
            </c:rich>
          </c:tx>
          <c:layout>
            <c:manualLayout>
              <c:xMode val="edge"/>
              <c:yMode val="edge"/>
              <c:x val="6.875214106077083E-3"/>
              <c:y val="0.22821812080351128"/>
            </c:manualLayout>
          </c:layout>
          <c:overlay val="0"/>
          <c:spPr>
            <a:noFill/>
            <a:ln>
              <a:noFill/>
            </a:ln>
            <a:effectLst/>
          </c:spPr>
          <c:txPr>
            <a:bodyPr rot="-5400000" spcFirstLastPara="1" vertOverflow="ellipsis" vert="horz" wrap="square" anchor="ctr" anchorCtr="1"/>
            <a:lstStyle/>
            <a:p>
              <a:pPr>
                <a:defRPr sz="2400" b="1"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title>
        <c:numFmt formatCode="General"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crossAx val="1418189663"/>
        <c:crosses val="autoZero"/>
        <c:crossBetween val="between"/>
        <c:minorUnit val="0.5"/>
      </c:valAx>
      <c:spPr>
        <a:noFill/>
        <a:ln w="12700">
          <a:solidFill>
            <a:schemeClr val="bg2"/>
          </a:solidFill>
        </a:ln>
        <a:effectLst/>
      </c:spPr>
    </c:plotArea>
    <c:legend>
      <c:legendPos val="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Roboto" panose="02000000000000000000" pitchFamily="2" charset="0"/>
              <a:ea typeface="Roboto" panose="02000000000000000000" pitchFamily="2" charset="0"/>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Roboto" panose="02000000000000000000" pitchFamily="2" charset="0"/>
          <a:ea typeface="Roboto" panose="02000000000000000000" pitchFamily="2"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roi</c:v>
                </c:pt>
              </c:strCache>
            </c:strRef>
          </c:tx>
          <c:spPr>
            <a:ln>
              <a:noFill/>
            </a:ln>
          </c:spPr>
          <c:dPt>
            <c:idx val="0"/>
            <c:bubble3D val="0"/>
            <c:spPr>
              <a:gradFill>
                <a:gsLst>
                  <a:gs pos="0">
                    <a:schemeClr val="tx1"/>
                  </a:gs>
                  <a:gs pos="100000">
                    <a:schemeClr val="accent2"/>
                  </a:gs>
                </a:gsLst>
                <a:lin ang="5400000" scaled="0"/>
              </a:gradFill>
              <a:ln w="19050">
                <a:noFill/>
              </a:ln>
              <a:effectLst/>
            </c:spPr>
            <c:extLst>
              <c:ext xmlns:c16="http://schemas.microsoft.com/office/drawing/2014/chart" uri="{C3380CC4-5D6E-409C-BE32-E72D297353CC}">
                <c16:uniqueId val="{00000001-F534-47CD-8BF1-945896D1E8F0}"/>
              </c:ext>
            </c:extLst>
          </c:dPt>
          <c:dPt>
            <c:idx val="1"/>
            <c:bubble3D val="0"/>
            <c:spPr>
              <a:solidFill>
                <a:schemeClr val="accent4">
                  <a:lumMod val="90000"/>
                </a:schemeClr>
              </a:solidFill>
              <a:ln w="19050">
                <a:noFill/>
              </a:ln>
              <a:effectLst/>
            </c:spPr>
            <c:extLst>
              <c:ext xmlns:c16="http://schemas.microsoft.com/office/drawing/2014/chart" uri="{C3380CC4-5D6E-409C-BE32-E72D297353CC}">
                <c16:uniqueId val="{00000003-F534-47CD-8BF1-945896D1E8F0}"/>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F534-47CD-8BF1-945896D1E8F0}"/>
            </c:ext>
          </c:extLst>
        </c:ser>
        <c:dLbls>
          <c:showLegendKey val="0"/>
          <c:showVal val="0"/>
          <c:showCatName val="0"/>
          <c:showSerName val="0"/>
          <c:showPercent val="0"/>
          <c:showBubbleSize val="0"/>
          <c:showLeaderLines val="1"/>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7473823986007822"/>
          <c:y val="4.4392880487819607E-2"/>
          <c:w val="0.60747609500308453"/>
          <c:h val="0.91121423902436083"/>
        </c:manualLayout>
      </c:layout>
      <c:doughnutChart>
        <c:varyColors val="1"/>
        <c:ser>
          <c:idx val="0"/>
          <c:order val="0"/>
          <c:tx>
            <c:strRef>
              <c:f>Sheet1!$B$1</c:f>
              <c:strCache>
                <c:ptCount val="1"/>
                <c:pt idx="0">
                  <c:v>p4c</c:v>
                </c:pt>
              </c:strCache>
            </c:strRef>
          </c:tx>
          <c:spPr>
            <a:solidFill>
              <a:schemeClr val="accent5"/>
            </a:solidFill>
            <a:ln>
              <a:noFill/>
            </a:ln>
          </c:spPr>
          <c:dPt>
            <c:idx val="0"/>
            <c:bubble3D val="0"/>
            <c:spPr>
              <a:solidFill>
                <a:schemeClr val="accent2"/>
              </a:solidFill>
              <a:ln w="19050">
                <a:noFill/>
              </a:ln>
              <a:effectLst/>
            </c:spPr>
            <c:extLst>
              <c:ext xmlns:c16="http://schemas.microsoft.com/office/drawing/2014/chart" uri="{C3380CC4-5D6E-409C-BE32-E72D297353CC}">
                <c16:uniqueId val="{00000001-A774-46BE-ABE8-00A724956F36}"/>
              </c:ext>
            </c:extLst>
          </c:dPt>
          <c:dPt>
            <c:idx val="1"/>
            <c:bubble3D val="0"/>
            <c:spPr>
              <a:solidFill>
                <a:schemeClr val="tx2"/>
              </a:solidFill>
              <a:ln w="19050">
                <a:noFill/>
              </a:ln>
              <a:effectLst/>
            </c:spPr>
            <c:extLst>
              <c:ext xmlns:c16="http://schemas.microsoft.com/office/drawing/2014/chart" uri="{C3380CC4-5D6E-409C-BE32-E72D297353CC}">
                <c16:uniqueId val="{00000003-A774-46BE-ABE8-00A724956F36}"/>
              </c:ext>
            </c:extLst>
          </c:dPt>
          <c:cat>
            <c:strRef>
              <c:f>Sheet1!$A$2:$A$3</c:f>
              <c:strCache>
                <c:ptCount val="2"/>
                <c:pt idx="0">
                  <c:v>1st Qtr</c:v>
                </c:pt>
                <c:pt idx="1">
                  <c:v>2nd Qtr</c:v>
                </c:pt>
              </c:strCache>
            </c:strRef>
          </c:cat>
          <c:val>
            <c:numRef>
              <c:f>Sheet1!$B$2:$B$3</c:f>
              <c:numCache>
                <c:formatCode>General</c:formatCode>
                <c:ptCount val="2"/>
                <c:pt idx="0">
                  <c:v>20</c:v>
                </c:pt>
                <c:pt idx="1">
                  <c:v>80</c:v>
                </c:pt>
              </c:numCache>
            </c:numRef>
          </c:val>
          <c:extLst>
            <c:ext xmlns:c16="http://schemas.microsoft.com/office/drawing/2014/chart" uri="{C3380CC4-5D6E-409C-BE32-E72D297353CC}">
              <c16:uniqueId val="{00000004-A774-46BE-ABE8-00A724956F36}"/>
            </c:ext>
          </c:extLst>
        </c:ser>
        <c:dLbls>
          <c:showLegendKey val="0"/>
          <c:showVal val="0"/>
          <c:showCatName val="0"/>
          <c:showSerName val="0"/>
          <c:showPercent val="0"/>
          <c:showBubbleSize val="0"/>
          <c:showLeaderLines val="1"/>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7473823986007822"/>
          <c:y val="4.4392880487819607E-2"/>
          <c:w val="0.60747609500308453"/>
          <c:h val="0.91121423902436083"/>
        </c:manualLayout>
      </c:layout>
      <c:doughnutChart>
        <c:varyColors val="1"/>
        <c:ser>
          <c:idx val="0"/>
          <c:order val="0"/>
          <c:tx>
            <c:strRef>
              <c:f>Sheet1!$B$1</c:f>
              <c:strCache>
                <c:ptCount val="1"/>
                <c:pt idx="0">
                  <c:v>p4c</c:v>
                </c:pt>
              </c:strCache>
            </c:strRef>
          </c:tx>
          <c:spPr>
            <a:gradFill>
              <a:gsLst>
                <a:gs pos="0">
                  <a:srgbClr val="6399AE"/>
                </a:gs>
                <a:gs pos="100000">
                  <a:srgbClr val="E4EBEF">
                    <a:lumMod val="50000"/>
                  </a:srgbClr>
                </a:gs>
              </a:gsLst>
              <a:lin ang="16200000" scaled="1"/>
            </a:gradFill>
            <a:ln>
              <a:noFill/>
            </a:ln>
          </c:spPr>
          <c:dPt>
            <c:idx val="0"/>
            <c:bubble3D val="0"/>
            <c:spPr>
              <a:solidFill>
                <a:srgbClr val="6399AE"/>
              </a:solidFill>
              <a:ln w="19050">
                <a:noFill/>
              </a:ln>
              <a:effectLst/>
            </c:spPr>
            <c:extLst>
              <c:ext xmlns:c16="http://schemas.microsoft.com/office/drawing/2014/chart" uri="{C3380CC4-5D6E-409C-BE32-E72D297353CC}">
                <c16:uniqueId val="{00000001-3ACC-4641-8BA8-B98AA8F99A1D}"/>
              </c:ext>
            </c:extLst>
          </c:dPt>
          <c:dPt>
            <c:idx val="1"/>
            <c:bubble3D val="0"/>
            <c:spPr>
              <a:solidFill>
                <a:srgbClr val="E4EBEF"/>
              </a:solidFill>
              <a:ln w="19050">
                <a:noFill/>
              </a:ln>
              <a:effectLst/>
            </c:spPr>
            <c:extLst>
              <c:ext xmlns:c16="http://schemas.microsoft.com/office/drawing/2014/chart" uri="{C3380CC4-5D6E-409C-BE32-E72D297353CC}">
                <c16:uniqueId val="{00000003-3ACC-4641-8BA8-B98AA8F99A1D}"/>
              </c:ext>
            </c:extLst>
          </c:dPt>
          <c:cat>
            <c:strRef>
              <c:f>Sheet1!$A$2:$A$3</c:f>
              <c:strCache>
                <c:ptCount val="2"/>
                <c:pt idx="0">
                  <c:v>1st Qtr</c:v>
                </c:pt>
                <c:pt idx="1">
                  <c:v>2nd Qtr</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4-3ACC-4641-8BA8-B98AA8F99A1D}"/>
            </c:ext>
          </c:extLst>
        </c:ser>
        <c:dLbls>
          <c:showLegendKey val="0"/>
          <c:showVal val="0"/>
          <c:showCatName val="0"/>
          <c:showSerName val="0"/>
          <c:showPercent val="0"/>
          <c:showBubbleSize val="0"/>
          <c:showLeaderLines val="1"/>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7473823986007822"/>
          <c:y val="4.4392880487819607E-2"/>
          <c:w val="0.60747609500308453"/>
          <c:h val="0.91121423902436083"/>
        </c:manualLayout>
      </c:layout>
      <c:doughnutChart>
        <c:varyColors val="1"/>
        <c:ser>
          <c:idx val="0"/>
          <c:order val="0"/>
          <c:tx>
            <c:strRef>
              <c:f>Sheet1!$B$1</c:f>
              <c:strCache>
                <c:ptCount val="1"/>
                <c:pt idx="0">
                  <c:v>p4c</c:v>
                </c:pt>
              </c:strCache>
            </c:strRef>
          </c:tx>
          <c:spPr>
            <a:solidFill>
              <a:schemeClr val="accent5"/>
            </a:solidFill>
            <a:ln>
              <a:noFill/>
            </a:ln>
          </c:spPr>
          <c:dPt>
            <c:idx val="0"/>
            <c:bubble3D val="0"/>
            <c:spPr>
              <a:solidFill>
                <a:schemeClr val="accent2"/>
              </a:solidFill>
              <a:ln w="19050">
                <a:noFill/>
              </a:ln>
              <a:effectLst/>
            </c:spPr>
            <c:extLst>
              <c:ext xmlns:c16="http://schemas.microsoft.com/office/drawing/2014/chart" uri="{C3380CC4-5D6E-409C-BE32-E72D297353CC}">
                <c16:uniqueId val="{00000001-A774-46BE-ABE8-00A724956F36}"/>
              </c:ext>
            </c:extLst>
          </c:dPt>
          <c:dPt>
            <c:idx val="1"/>
            <c:bubble3D val="0"/>
            <c:spPr>
              <a:solidFill>
                <a:schemeClr val="tx2"/>
              </a:solidFill>
              <a:ln w="19050">
                <a:noFill/>
              </a:ln>
              <a:effectLst/>
            </c:spPr>
            <c:extLst>
              <c:ext xmlns:c16="http://schemas.microsoft.com/office/drawing/2014/chart" uri="{C3380CC4-5D6E-409C-BE32-E72D297353CC}">
                <c16:uniqueId val="{00000003-A774-46BE-ABE8-00A724956F36}"/>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A774-46BE-ABE8-00A724956F36}"/>
            </c:ext>
          </c:extLst>
        </c:ser>
        <c:dLbls>
          <c:showLegendKey val="0"/>
          <c:showVal val="0"/>
          <c:showCatName val="0"/>
          <c:showSerName val="0"/>
          <c:showPercent val="0"/>
          <c:showBubbleSize val="0"/>
          <c:showLeaderLines val="1"/>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7473823986007822"/>
          <c:y val="4.4392880487819607E-2"/>
          <c:w val="0.60747609500308453"/>
          <c:h val="0.91121423902436083"/>
        </c:manualLayout>
      </c:layout>
      <c:doughnutChart>
        <c:varyColors val="1"/>
        <c:ser>
          <c:idx val="0"/>
          <c:order val="0"/>
          <c:tx>
            <c:strRef>
              <c:f>Sheet1!$B$1</c:f>
              <c:strCache>
                <c:ptCount val="1"/>
                <c:pt idx="0">
                  <c:v>p4c</c:v>
                </c:pt>
              </c:strCache>
            </c:strRef>
          </c:tx>
          <c:spPr>
            <a:solidFill>
              <a:schemeClr val="accent5"/>
            </a:solidFill>
            <a:ln>
              <a:noFill/>
            </a:ln>
          </c:spPr>
          <c:dPt>
            <c:idx val="0"/>
            <c:bubble3D val="0"/>
            <c:spPr>
              <a:solidFill>
                <a:schemeClr val="accent2"/>
              </a:solidFill>
              <a:ln w="19050">
                <a:noFill/>
              </a:ln>
              <a:effectLst/>
            </c:spPr>
            <c:extLst>
              <c:ext xmlns:c16="http://schemas.microsoft.com/office/drawing/2014/chart" uri="{C3380CC4-5D6E-409C-BE32-E72D297353CC}">
                <c16:uniqueId val="{00000001-A774-46BE-ABE8-00A724956F36}"/>
              </c:ext>
            </c:extLst>
          </c:dPt>
          <c:dPt>
            <c:idx val="1"/>
            <c:bubble3D val="0"/>
            <c:spPr>
              <a:solidFill>
                <a:schemeClr val="tx2"/>
              </a:solidFill>
              <a:ln w="19050">
                <a:noFill/>
              </a:ln>
              <a:effectLst/>
            </c:spPr>
            <c:extLst>
              <c:ext xmlns:c16="http://schemas.microsoft.com/office/drawing/2014/chart" uri="{C3380CC4-5D6E-409C-BE32-E72D297353CC}">
                <c16:uniqueId val="{00000003-A774-46BE-ABE8-00A724956F36}"/>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4-A774-46BE-ABE8-00A724956F36}"/>
            </c:ext>
          </c:extLst>
        </c:ser>
        <c:dLbls>
          <c:showLegendKey val="0"/>
          <c:showVal val="0"/>
          <c:showCatName val="0"/>
          <c:showSerName val="0"/>
          <c:showPercent val="0"/>
          <c:showBubbleSize val="0"/>
          <c:showLeaderLines val="1"/>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‹nr.›</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helancet.com/pdfs/journals/lancet/PIIS0140-6736(22)01540-9.pdf"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osha.europa.eu/sites/default/files/Heat-at-work-Guidance-for-workplaces_EN.pdf" TargetMode="External"/><Relationship Id="rId4" Type="http://schemas.openxmlformats.org/officeDocument/2006/relationships/hyperlink" Target="https://www.washingtonpost.com/climate-solutions/2023/07/05/farmworker-deadly-heat/"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lo.org/publications/ensuring-safety-and-health-work-changing-climat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Roboto"/>
              <a:ea typeface="Roboto"/>
              <a:cs typeface="Roboto"/>
              <a:sym typeface="Roboto"/>
            </a:endParaRPr>
          </a:p>
        </p:txBody>
      </p:sp>
      <p:sp>
        <p:nvSpPr>
          <p:cNvPr id="770" name="Google Shape;770;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200" b="0" i="0" u="none" strike="noStrike" cap="none">
                <a:solidFill>
                  <a:srgbClr val="000000"/>
                </a:solidFill>
                <a:latin typeface="Arial"/>
                <a:ea typeface="Arial"/>
                <a:cs typeface="Arial"/>
                <a:sym typeface="Arial"/>
              </a:rPr>
              <a:t>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p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7" name="Google Shape;1117;p1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Roboto"/>
                <a:ea typeface="Roboto"/>
                <a:cs typeface="Roboto"/>
                <a:sym typeface="Roboto"/>
              </a:rPr>
              <a:t>Source: </a:t>
            </a:r>
            <a:endParaRPr>
              <a:latin typeface="Roboto"/>
              <a:ea typeface="Roboto"/>
              <a:cs typeface="Roboto"/>
              <a:sym typeface="Roboto"/>
            </a:endParaRPr>
          </a:p>
          <a:p>
            <a:pPr marL="0" lvl="0" indent="0" algn="l" rtl="0">
              <a:lnSpc>
                <a:spcPct val="100000"/>
              </a:lnSpc>
              <a:spcBef>
                <a:spcPts val="0"/>
              </a:spcBef>
              <a:spcAft>
                <a:spcPts val="0"/>
              </a:spcAft>
              <a:buSzPts val="1400"/>
              <a:buNone/>
            </a:pPr>
            <a:r>
              <a:rPr lang="en-US" u="sng">
                <a:solidFill>
                  <a:schemeClr val="hlink"/>
                </a:solidFill>
                <a:latin typeface="Roboto"/>
                <a:ea typeface="Roboto"/>
                <a:cs typeface="Roboto"/>
                <a:sym typeface="Roboto"/>
                <a:hlinkClick r:id="rId3"/>
              </a:rPr>
              <a:t>https://www.thelancet.com/pdfs/journals/lancet/PIIS0140-6736(22)01540-9.pdf</a:t>
            </a:r>
            <a:endParaRPr>
              <a:latin typeface="Roboto"/>
              <a:ea typeface="Roboto"/>
              <a:cs typeface="Roboto"/>
              <a:sym typeface="Roboto"/>
            </a:endParaRPr>
          </a:p>
          <a:p>
            <a:pPr marL="0" lvl="0" indent="0" algn="l" rtl="0">
              <a:lnSpc>
                <a:spcPct val="100000"/>
              </a:lnSpc>
              <a:spcBef>
                <a:spcPts val="0"/>
              </a:spcBef>
              <a:spcAft>
                <a:spcPts val="0"/>
              </a:spcAft>
              <a:buSzPts val="1400"/>
              <a:buNone/>
            </a:pPr>
            <a:r>
              <a:rPr lang="en-US" u="sng">
                <a:solidFill>
                  <a:schemeClr val="hlink"/>
                </a:solidFill>
                <a:latin typeface="Roboto"/>
                <a:ea typeface="Roboto"/>
                <a:cs typeface="Roboto"/>
                <a:sym typeface="Roboto"/>
                <a:hlinkClick r:id="rId4"/>
              </a:rPr>
              <a:t>https://www.washingtonpost.com/climate-solutions/2023/07/05/farmworker-deadly-heat/</a:t>
            </a:r>
            <a:r>
              <a:rPr lang="en-US">
                <a:latin typeface="Roboto"/>
                <a:ea typeface="Roboto"/>
                <a:cs typeface="Roboto"/>
                <a:sym typeface="Roboto"/>
              </a:rPr>
              <a:t> </a:t>
            </a:r>
            <a:endParaRPr>
              <a:latin typeface="Roboto"/>
              <a:ea typeface="Roboto"/>
              <a:cs typeface="Roboto"/>
              <a:sym typeface="Roboto"/>
            </a:endParaRPr>
          </a:p>
          <a:p>
            <a:pPr marL="0" lvl="0" indent="0" algn="l" rtl="0">
              <a:lnSpc>
                <a:spcPct val="100000"/>
              </a:lnSpc>
              <a:spcBef>
                <a:spcPts val="0"/>
              </a:spcBef>
              <a:spcAft>
                <a:spcPts val="0"/>
              </a:spcAft>
              <a:buSzPts val="1400"/>
              <a:buNone/>
            </a:pPr>
            <a:r>
              <a:rPr lang="en-US" u="sng">
                <a:solidFill>
                  <a:schemeClr val="hlink"/>
                </a:solidFill>
                <a:latin typeface="Roboto"/>
                <a:ea typeface="Roboto"/>
                <a:cs typeface="Roboto"/>
                <a:sym typeface="Roboto"/>
                <a:hlinkClick r:id="rId5"/>
              </a:rPr>
              <a:t>https://osha.europa.eu/sites/default/files/Heat-at-work-Guidance-for-workplaces_EN.pdf</a:t>
            </a:r>
            <a:r>
              <a:rPr lang="en-US">
                <a:latin typeface="Roboto"/>
                <a:ea typeface="Roboto"/>
                <a:cs typeface="Roboto"/>
                <a:sym typeface="Roboto"/>
              </a:rPr>
              <a:t> </a:t>
            </a:r>
            <a:endParaRPr>
              <a:latin typeface="Roboto"/>
              <a:ea typeface="Roboto"/>
              <a:cs typeface="Roboto"/>
              <a:sym typeface="Roboto"/>
            </a:endParaRPr>
          </a:p>
        </p:txBody>
      </p:sp>
      <p:sp>
        <p:nvSpPr>
          <p:cNvPr id="1118" name="Google Shape;1118;p1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FA632BAE-473D-B760-6D11-25000C950712}"/>
            </a:ext>
          </a:extLst>
        </p:cNvPr>
        <p:cNvGrpSpPr/>
        <p:nvPr/>
      </p:nvGrpSpPr>
      <p:grpSpPr>
        <a:xfrm>
          <a:off x="0" y="0"/>
          <a:ext cx="0" cy="0"/>
          <a:chOff x="0" y="0"/>
          <a:chExt cx="0" cy="0"/>
        </a:xfrm>
      </p:grpSpPr>
      <p:sp>
        <p:nvSpPr>
          <p:cNvPr id="371" name="Google Shape;371;g28223adf900_0_100:notes">
            <a:extLst>
              <a:ext uri="{FF2B5EF4-FFF2-40B4-BE49-F238E27FC236}">
                <a16:creationId xmlns:a16="http://schemas.microsoft.com/office/drawing/2014/main" id="{EEDA9AB9-B0AF-5F01-B7AF-4E8E0C281C1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Roboto" panose="02000000000000000000" pitchFamily="2" charset="0"/>
              <a:ea typeface="Roboto" panose="02000000000000000000" pitchFamily="2" charset="0"/>
            </a:endParaRPr>
          </a:p>
        </p:txBody>
      </p:sp>
      <p:sp>
        <p:nvSpPr>
          <p:cNvPr id="372" name="Google Shape;372;g28223adf900_0_100:notes">
            <a:extLst>
              <a:ext uri="{FF2B5EF4-FFF2-40B4-BE49-F238E27FC236}">
                <a16:creationId xmlns:a16="http://schemas.microsoft.com/office/drawing/2014/main" id="{611D41F8-D15C-B720-BF56-A3CDBDDED9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302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0" name="Google Shape;980;p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1" name="Google Shape;981;p1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oboto"/>
              <a:buNone/>
            </a:pPr>
            <a:fld id="{00000000-1234-1234-1234-123412341234}" type="slidenum">
              <a:rPr lang="en-US" sz="1200" b="0" i="0" u="none" strike="noStrike" cap="none">
                <a:solidFill>
                  <a:srgbClr val="000000"/>
                </a:solidFill>
                <a:latin typeface="Roboto"/>
                <a:ea typeface="Roboto"/>
                <a:cs typeface="Roboto"/>
                <a:sym typeface="Roboto"/>
              </a:rPr>
              <a:t>14</a:t>
            </a:fld>
            <a:endParaRPr sz="1200" b="0" i="0" u="none" strike="noStrike" cap="none">
              <a:solidFill>
                <a:srgbClr val="000000"/>
              </a:solidFill>
              <a:latin typeface="Roboto"/>
              <a:ea typeface="Roboto"/>
              <a:cs typeface="Roboto"/>
              <a:sym typeface="Robot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91EE5-87EC-DE3A-DD66-6BBA37A8D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3B3423-1AB0-38F0-7ADF-99DD39F96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AD8BF-EBC7-6DE4-C537-FC652D8D4534}"/>
              </a:ext>
            </a:extLst>
          </p:cNvPr>
          <p:cNvSpPr>
            <a:spLocks noGrp="1"/>
          </p:cNvSpPr>
          <p:nvPr>
            <p:ph type="body" idx="1"/>
          </p:nvPr>
        </p:nvSpPr>
        <p:spPr/>
        <p:txBody>
          <a:bodyPr/>
          <a:lstStyle/>
          <a:p>
            <a:pPr marL="457200" marR="0" lvl="0" indent="-457200" defTabSz="914400" rtl="0" eaLnBrk="1" fontAlgn="auto" latinLnBrk="0" hangingPunct="1">
              <a:spcBef>
                <a:spcPts val="1000"/>
              </a:spcBef>
              <a:spcAft>
                <a:spcPts val="0"/>
              </a:spcAft>
              <a:buClr>
                <a:srgbClr val="003459"/>
              </a:buClr>
              <a:buSzPct val="120000"/>
              <a:buFont typeface="Calibri" panose="020F0502020204030204" pitchFamily="34" charset="0"/>
              <a:buChar char="»"/>
              <a:tabLst/>
              <a:defRPr/>
            </a:pPr>
            <a:endParaRPr kumimoji="0" lang="en-US" sz="1200" b="0" i="0" u="none" strike="noStrike" kern="0" cap="none" spc="0" normalizeH="0" baseline="0" noProof="0">
              <a:ln>
                <a:noFill/>
              </a:ln>
              <a:solidFill>
                <a:schemeClr val="tx2"/>
              </a:solidFill>
              <a:effectLst/>
              <a:uLnTx/>
              <a:uFillTx/>
              <a:latin typeface="Roboto" panose="02000000000000000000" pitchFamily="2" charset="0"/>
              <a:ea typeface="Roboto" panose="02000000000000000000" pitchFamily="2" charset="0"/>
              <a:cs typeface="Arial" panose="020B0604020202020204" pitchFamily="34" charset="0"/>
              <a:sym typeface="Calibri"/>
            </a:endParaRPr>
          </a:p>
          <a:p>
            <a:pPr marL="457200" marR="0" lvl="0" indent="-457200" defTabSz="914400" rtl="0" eaLnBrk="1" fontAlgn="auto" latinLnBrk="0" hangingPunct="1">
              <a:spcBef>
                <a:spcPts val="1000"/>
              </a:spcBef>
              <a:spcAft>
                <a:spcPts val="0"/>
              </a:spcAft>
              <a:buClr>
                <a:srgbClr val="003459"/>
              </a:buClr>
              <a:buSzPct val="120000"/>
              <a:buFont typeface="Calibri" panose="020F0502020204030204" pitchFamily="34" charset="0"/>
              <a:buChar char="»"/>
              <a:tabLst/>
              <a:defRPr/>
            </a:pPr>
            <a:r>
              <a:rPr kumimoji="0" lang="en-US" sz="1200" b="0" i="0" u="none" strike="noStrike" kern="0" cap="none" spc="0" normalizeH="0" baseline="0" noProof="0">
                <a:ln>
                  <a:noFill/>
                </a:ln>
                <a:solidFill>
                  <a:schemeClr val="tx2"/>
                </a:solidFill>
                <a:effectLst/>
                <a:uLnTx/>
                <a:uFillTx/>
                <a:latin typeface="Roboto" panose="02000000000000000000" pitchFamily="2" charset="0"/>
                <a:ea typeface="Roboto" panose="02000000000000000000" pitchFamily="2" charset="0"/>
                <a:cs typeface="Arial" panose="020B0604020202020204" pitchFamily="34" charset="0"/>
                <a:sym typeface="Calibri"/>
              </a:rPr>
              <a:t>Lower staff turnover. </a:t>
            </a:r>
          </a:p>
          <a:p>
            <a:pPr marL="457200" marR="0" lvl="0" indent="-457200" defTabSz="914400" rtl="0" eaLnBrk="1" fontAlgn="auto" latinLnBrk="0" hangingPunct="1">
              <a:spcBef>
                <a:spcPts val="1000"/>
              </a:spcBef>
              <a:spcAft>
                <a:spcPts val="0"/>
              </a:spcAft>
              <a:buClr>
                <a:srgbClr val="003459"/>
              </a:buClr>
              <a:buSzPct val="120000"/>
              <a:buFont typeface="Calibri" panose="020F0502020204030204" pitchFamily="34" charset="0"/>
              <a:buChar char="»"/>
              <a:tabLst/>
              <a:defRPr/>
            </a:pPr>
            <a:r>
              <a:rPr kumimoji="0" lang="en-US" sz="1200" b="0" i="0" u="none" strike="noStrike" kern="0" cap="none" spc="0" normalizeH="0" baseline="0" noProof="0">
                <a:ln>
                  <a:noFill/>
                </a:ln>
                <a:solidFill>
                  <a:schemeClr val="tx2"/>
                </a:solidFill>
                <a:effectLst/>
                <a:uLnTx/>
                <a:uFillTx/>
                <a:latin typeface="Roboto" panose="02000000000000000000" pitchFamily="2" charset="0"/>
                <a:ea typeface="Roboto" panose="02000000000000000000" pitchFamily="2" charset="0"/>
                <a:cs typeface="Arial" panose="020B0604020202020204" pitchFamily="34" charset="0"/>
                <a:sym typeface="Calibri"/>
              </a:rPr>
              <a:t>Reduces absenteeism. </a:t>
            </a:r>
          </a:p>
          <a:p>
            <a:pPr marL="457200" marR="0" lvl="0" indent="-457200" defTabSz="914400" rtl="0" eaLnBrk="1" fontAlgn="auto" latinLnBrk="0" hangingPunct="1">
              <a:spcBef>
                <a:spcPts val="1000"/>
              </a:spcBef>
              <a:spcAft>
                <a:spcPts val="0"/>
              </a:spcAft>
              <a:buClr>
                <a:srgbClr val="003459"/>
              </a:buClr>
              <a:buSzPct val="120000"/>
              <a:buFont typeface="Calibri" panose="020F0502020204030204" pitchFamily="34" charset="0"/>
              <a:buChar char="»"/>
              <a:tabLst/>
              <a:defRPr/>
            </a:pPr>
            <a:r>
              <a:rPr kumimoji="0" lang="en-US" sz="1200" b="0" i="0" u="none" strike="noStrike" kern="0" cap="none" spc="0" normalizeH="0" baseline="0" noProof="0">
                <a:ln>
                  <a:noFill/>
                </a:ln>
                <a:solidFill>
                  <a:schemeClr val="tx2"/>
                </a:solidFill>
                <a:effectLst/>
                <a:uLnTx/>
                <a:uFillTx/>
                <a:latin typeface="Roboto" panose="02000000000000000000" pitchFamily="2" charset="0"/>
                <a:ea typeface="Roboto" panose="02000000000000000000" pitchFamily="2" charset="0"/>
                <a:cs typeface="Arial" panose="020B0604020202020204" pitchFamily="34" charset="0"/>
                <a:sym typeface="Calibri"/>
              </a:rPr>
              <a:t>Reduces accidents. </a:t>
            </a:r>
          </a:p>
          <a:p>
            <a:pPr marL="457200" marR="0" lvl="0" indent="-457200" defTabSz="914400" rtl="0" eaLnBrk="1" fontAlgn="auto" latinLnBrk="0" hangingPunct="1">
              <a:spcBef>
                <a:spcPts val="1000"/>
              </a:spcBef>
              <a:spcAft>
                <a:spcPts val="0"/>
              </a:spcAft>
              <a:buClr>
                <a:srgbClr val="003459"/>
              </a:buClr>
              <a:buSzPct val="120000"/>
              <a:buFont typeface="Calibri" panose="020F0502020204030204" pitchFamily="34" charset="0"/>
              <a:buChar char="»"/>
              <a:tabLst/>
              <a:defRPr/>
            </a:pPr>
            <a:r>
              <a:rPr kumimoji="0" lang="en-US" sz="1200" b="0" i="0" u="none" strike="noStrike" kern="0" cap="none" spc="0" normalizeH="0" baseline="0" noProof="0">
                <a:ln>
                  <a:noFill/>
                </a:ln>
                <a:solidFill>
                  <a:schemeClr val="tx2"/>
                </a:solidFill>
                <a:effectLst/>
                <a:uLnTx/>
                <a:uFillTx/>
                <a:latin typeface="Roboto" panose="02000000000000000000" pitchFamily="2" charset="0"/>
                <a:ea typeface="Roboto" panose="02000000000000000000" pitchFamily="2" charset="0"/>
                <a:cs typeface="Arial" panose="020B0604020202020204" pitchFamily="34" charset="0"/>
                <a:sym typeface="Calibri"/>
              </a:rPr>
              <a:t>Reduces hospital care.</a:t>
            </a:r>
          </a:p>
          <a:p>
            <a:pPr marL="457200" marR="0" lvl="0" indent="-457200" defTabSz="914400" rtl="0" eaLnBrk="1" fontAlgn="auto" latinLnBrk="0" hangingPunct="1">
              <a:spcBef>
                <a:spcPts val="1000"/>
              </a:spcBef>
              <a:spcAft>
                <a:spcPts val="0"/>
              </a:spcAft>
              <a:buClr>
                <a:srgbClr val="003459"/>
              </a:buClr>
              <a:buSzPct val="120000"/>
              <a:buFont typeface="Calibri" panose="020F0502020204030204" pitchFamily="34" charset="0"/>
              <a:buChar char="»"/>
              <a:tabLst/>
              <a:defRPr/>
            </a:pPr>
            <a:r>
              <a:rPr kumimoji="0" lang="en-US" sz="1200" b="0" i="0" u="none" strike="noStrike" kern="0" cap="none" spc="0" normalizeH="0" baseline="0" noProof="0">
                <a:ln>
                  <a:noFill/>
                </a:ln>
                <a:solidFill>
                  <a:schemeClr val="tx2"/>
                </a:solidFill>
                <a:effectLst/>
                <a:uLnTx/>
                <a:uFillTx/>
                <a:latin typeface="Roboto" panose="02000000000000000000" pitchFamily="2" charset="0"/>
                <a:ea typeface="Roboto" panose="02000000000000000000" pitchFamily="2" charset="0"/>
                <a:cs typeface="Arial" panose="020B0604020202020204" pitchFamily="34" charset="0"/>
                <a:sym typeface="Calibri"/>
              </a:rPr>
              <a:t>Ensures the well-being of the worker.</a:t>
            </a:r>
          </a:p>
          <a:p>
            <a:pPr marL="457200" marR="0" lvl="0" indent="-457200" defTabSz="914400" rtl="0" eaLnBrk="1" fontAlgn="auto" latinLnBrk="0" hangingPunct="1">
              <a:spcBef>
                <a:spcPts val="1000"/>
              </a:spcBef>
              <a:spcAft>
                <a:spcPts val="0"/>
              </a:spcAft>
              <a:buClr>
                <a:srgbClr val="003459"/>
              </a:buClr>
              <a:buSzPct val="120000"/>
              <a:buFont typeface="Calibri" panose="020F0502020204030204" pitchFamily="34" charset="0"/>
              <a:buChar char="»"/>
              <a:tabLst/>
              <a:defRPr/>
            </a:pPr>
            <a:r>
              <a:rPr lang="en-US" sz="1200" kern="0">
                <a:solidFill>
                  <a:schemeClr val="tx2"/>
                </a:solidFill>
                <a:latin typeface="Roboto" panose="02000000000000000000" pitchFamily="2" charset="0"/>
                <a:ea typeface="Roboto" panose="02000000000000000000" pitchFamily="2" charset="0"/>
                <a:cs typeface="Arial" panose="020B0604020202020204" pitchFamily="34" charset="0"/>
                <a:sym typeface="Calibri"/>
              </a:rPr>
              <a:t>Improved finance terms from development banks (IADB)</a:t>
            </a:r>
            <a:endParaRPr kumimoji="0" lang="en-US" sz="1200" b="0" i="0" u="none" strike="noStrike" kern="0" cap="none" spc="0" normalizeH="0" baseline="0" noProof="0">
              <a:ln>
                <a:noFill/>
              </a:ln>
              <a:solidFill>
                <a:schemeClr val="tx2"/>
              </a:solidFill>
              <a:effectLst/>
              <a:uLnTx/>
              <a:uFillTx/>
              <a:latin typeface="Roboto" panose="02000000000000000000" pitchFamily="2" charset="0"/>
              <a:ea typeface="Roboto" panose="02000000000000000000" pitchFamily="2" charset="0"/>
              <a:cs typeface="Arial" panose="020B0604020202020204" pitchFamily="34" charset="0"/>
              <a:sym typeface="Calibri"/>
            </a:endParaRPr>
          </a:p>
          <a:p>
            <a:endParaRPr lang="el-GR"/>
          </a:p>
        </p:txBody>
      </p:sp>
      <p:sp>
        <p:nvSpPr>
          <p:cNvPr id="4" name="Slide Number Placeholder 3">
            <a:extLst>
              <a:ext uri="{FF2B5EF4-FFF2-40B4-BE49-F238E27FC236}">
                <a16:creationId xmlns:a16="http://schemas.microsoft.com/office/drawing/2014/main" id="{856C5E1D-71B9-4035-22FA-D41B79CEE8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64D94D-8C9E-4863-914C-CD7AB30018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2361172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5" name="Google Shape;104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6" name="Google Shape;104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4" name="Google Shape;107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2000" b="1"/>
          </a:p>
        </p:txBody>
      </p:sp>
      <p:sp>
        <p:nvSpPr>
          <p:cNvPr id="1075" name="Google Shape;107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p1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6" name="Google Shape;1086;p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AutoNum type="arabicPeriod"/>
            </a:pPr>
            <a:r>
              <a:rPr lang="en-GB" sz="1200" b="1" dirty="0"/>
              <a:t>Evaluate and enhance the current design of the mobile dining areas to ensure sufficient shade and seating for all workers during rest periods and increase shadow in the workplace</a:t>
            </a:r>
            <a:r>
              <a:rPr lang="en-GB" sz="1200" dirty="0"/>
              <a:t>. </a:t>
            </a:r>
          </a:p>
          <a:p>
            <a:pPr marL="342900" lvl="0" indent="-342900">
              <a:buAutoNum type="arabicPeriod"/>
            </a:pPr>
            <a:r>
              <a:rPr lang="en-GB" sz="1200" b="1" dirty="0"/>
              <a:t>Establish a hydration scheme. Train workers to ensure that workers understand the required intake and the importance of hydration for preventing heat stress. Include proposal 10 minutes pauses to remember workers to drink water.</a:t>
            </a:r>
          </a:p>
          <a:p>
            <a:pPr marL="342900" lvl="0" indent="-342900">
              <a:buAutoNum type="arabicPeriod"/>
            </a:pPr>
            <a:r>
              <a:rPr lang="en-GB" sz="1200" b="1" dirty="0"/>
              <a:t>Ensure that the use of personal protective equipment (PPE) is uniform in between each activity, with a focus on improving elements such as hats.</a:t>
            </a:r>
          </a:p>
          <a:p>
            <a:pPr marL="342900" indent="-342900">
              <a:buFontTx/>
              <a:buAutoNum type="arabicPeriod"/>
            </a:pPr>
            <a:r>
              <a:rPr lang="en-GB" sz="1200" b="1" dirty="0"/>
              <a:t>Evaluate the feasibility of modifying the work schedule for greenhouse seedling tasks, with the aim of starting earlier to avoid the hottest hours.</a:t>
            </a:r>
            <a:endParaRPr lang="es-ES" sz="1200" b="1" dirty="0"/>
          </a:p>
          <a:p>
            <a:endParaRPr lang="es-ES" sz="120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BE1100-7DF1-4CF8-9830-3A2C8DEFA87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832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cap="none" dirty="0">
                <a:solidFill>
                  <a:schemeClr val="dk1"/>
                </a:solidFill>
                <a:effectLst/>
                <a:latin typeface="Arial"/>
                <a:ea typeface="Arial"/>
                <a:cs typeface="Arial"/>
                <a:sym typeface="Arial"/>
              </a:rPr>
              <a:t>Lever 1: Protect your own outdoor workforce.</a:t>
            </a:r>
            <a:endParaRPr lang="nl-NL" sz="1200" b="0" i="0" u="none" strike="noStrike" cap="none" dirty="0">
              <a:solidFill>
                <a:schemeClr val="dk1"/>
              </a:solidFill>
              <a:effectLst/>
              <a:latin typeface="Arial"/>
              <a:ea typeface="Arial"/>
              <a:cs typeface="Arial"/>
              <a:sym typeface="Arial"/>
            </a:endParaRPr>
          </a:p>
          <a:p>
            <a:pPr rtl="0"/>
            <a:r>
              <a:rPr lang="en-US" sz="1200" b="0" i="0" u="none" strike="noStrike" cap="none" dirty="0">
                <a:solidFill>
                  <a:schemeClr val="dk1"/>
                </a:solidFill>
                <a:effectLst/>
                <a:latin typeface="Arial"/>
                <a:ea typeface="Arial"/>
                <a:cs typeface="Arial"/>
                <a:sym typeface="Arial"/>
              </a:rPr>
              <a:t>You employ workers who are directly exposed to heat: parks and green space maintenance, waste collection, road works, first responders, transport. These workers are your responsibility. You can start by mapping heat exposure across job categories, implementing rest and hydration protocols, and adjusting work schedules during peak heat hours. You don't need to wait for national legislation to do this.|</a:t>
            </a:r>
            <a:br>
              <a:rPr lang="en-US" sz="1200" b="0" i="0" u="none" strike="noStrike" cap="none" dirty="0">
                <a:solidFill>
                  <a:schemeClr val="dk1"/>
                </a:solidFill>
                <a:effectLst/>
                <a:latin typeface="Arial"/>
                <a:ea typeface="Arial"/>
                <a:cs typeface="Arial"/>
                <a:sym typeface="Arial"/>
              </a:rPr>
            </a:br>
            <a:br>
              <a:rPr lang="en-US" sz="1200" b="0" i="0" u="none" strike="noStrike" cap="none" dirty="0">
                <a:solidFill>
                  <a:schemeClr val="dk1"/>
                </a:solidFill>
                <a:effectLst/>
                <a:latin typeface="Arial"/>
                <a:ea typeface="Arial"/>
                <a:cs typeface="Arial"/>
                <a:sym typeface="Arial"/>
              </a:rPr>
            </a:br>
            <a:endParaRPr lang="nl-NL" sz="1200" b="0" i="0" u="none" strike="noStrike" cap="none" dirty="0">
              <a:solidFill>
                <a:schemeClr val="dk1"/>
              </a:solidFill>
              <a:effectLst/>
              <a:latin typeface="Arial"/>
              <a:ea typeface="Arial"/>
              <a:cs typeface="Arial"/>
              <a:sym typeface="Arial"/>
            </a:endParaRPr>
          </a:p>
          <a:p>
            <a:pPr rtl="0"/>
            <a:r>
              <a:rPr lang="en-US" sz="1200" b="1" i="0" u="none" strike="noStrike" cap="none" dirty="0">
                <a:solidFill>
                  <a:schemeClr val="dk1"/>
                </a:solidFill>
                <a:effectLst/>
                <a:latin typeface="Arial"/>
                <a:ea typeface="Arial"/>
                <a:cs typeface="Arial"/>
                <a:sym typeface="Arial"/>
              </a:rPr>
              <a:t>Lever 2: Use procurement to drive standards.</a:t>
            </a:r>
            <a:endParaRPr lang="nl-NL" sz="1200" b="0" i="0" u="none" strike="noStrike" cap="none" dirty="0">
              <a:solidFill>
                <a:schemeClr val="dk1"/>
              </a:solidFill>
              <a:effectLst/>
              <a:latin typeface="Arial"/>
              <a:ea typeface="Arial"/>
              <a:cs typeface="Arial"/>
              <a:sym typeface="Arial"/>
            </a:endParaRPr>
          </a:p>
          <a:p>
            <a:pPr rtl="0"/>
            <a:r>
              <a:rPr lang="en-US" sz="1200" b="0" i="0" u="none" strike="noStrike" cap="none" dirty="0">
                <a:solidFill>
                  <a:schemeClr val="dk1"/>
                </a:solidFill>
                <a:effectLst/>
                <a:latin typeface="Arial"/>
                <a:ea typeface="Arial"/>
                <a:cs typeface="Arial"/>
                <a:sym typeface="Arial"/>
              </a:rPr>
              <a:t>When municipalities and provinces commission construction work, infrastructure, outdoor services, they can require contractors to have a heat stress policy in place. You can make it a tender requirement. This is already beginning to happen in some EU countries, and the </a:t>
            </a:r>
            <a:r>
              <a:rPr lang="en-US" sz="1200" b="0" i="0" u="none" strike="noStrike" cap="none" dirty="0" err="1">
                <a:solidFill>
                  <a:schemeClr val="dk1"/>
                </a:solidFill>
                <a:effectLst/>
                <a:latin typeface="Arial"/>
                <a:ea typeface="Arial"/>
                <a:cs typeface="Arial"/>
                <a:sym typeface="Arial"/>
              </a:rPr>
              <a:t>Klimaatverbond</a:t>
            </a:r>
            <a:r>
              <a:rPr lang="en-US" sz="1200" b="0" i="0" u="none" strike="noStrike" cap="none" dirty="0">
                <a:solidFill>
                  <a:schemeClr val="dk1"/>
                </a:solidFill>
                <a:effectLst/>
                <a:latin typeface="Arial"/>
                <a:ea typeface="Arial"/>
                <a:cs typeface="Arial"/>
                <a:sym typeface="Arial"/>
              </a:rPr>
              <a:t> webinar description specifically flags this as a tool.</a:t>
            </a:r>
            <a:endParaRPr lang="nl-NL" sz="1200" b="0" i="0" u="none" strike="noStrike" cap="none" dirty="0">
              <a:solidFill>
                <a:schemeClr val="dk1"/>
              </a:solidFill>
              <a:effectLst/>
              <a:latin typeface="Arial"/>
              <a:ea typeface="Arial"/>
              <a:cs typeface="Arial"/>
              <a:sym typeface="Arial"/>
            </a:endParaRPr>
          </a:p>
          <a:p>
            <a:pPr rtl="0"/>
            <a:r>
              <a:rPr lang="en-US" sz="1200" b="0" i="0" u="none" strike="noStrike" cap="none" dirty="0">
                <a:solidFill>
                  <a:schemeClr val="dk1"/>
                </a:solidFill>
                <a:effectLst/>
                <a:latin typeface="Arial"/>
                <a:ea typeface="Arial"/>
                <a:cs typeface="Arial"/>
                <a:sym typeface="Arial"/>
              </a:rPr>
              <a:t>This is powerful. It doesn't cost you much to include, but it forces an entire sector to take the issue seriously. It protects workers who are, often, the most vulnerable and least protected.</a:t>
            </a:r>
            <a:endParaRPr lang="nl-NL" sz="1200" b="0" i="0" u="none" strike="noStrike" cap="none" dirty="0">
              <a:solidFill>
                <a:schemeClr val="dk1"/>
              </a:solidFill>
              <a:effectLst/>
              <a:latin typeface="Arial"/>
              <a:ea typeface="Arial"/>
              <a:cs typeface="Arial"/>
              <a:sym typeface="Arial"/>
            </a:endParaRPr>
          </a:p>
          <a:p>
            <a:br>
              <a:rPr lang="en-US" dirty="0"/>
            </a:br>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21</a:t>
            </a:fld>
            <a:endParaRPr kumimoji="0" lang="en-US"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41023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3" name="Google Shape;122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1" name="Google Shape;78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Roboto"/>
              <a:ea typeface="Roboto"/>
              <a:cs typeface="Roboto"/>
              <a:sym typeface="Roboto"/>
            </a:endParaRPr>
          </a:p>
        </p:txBody>
      </p:sp>
      <p:sp>
        <p:nvSpPr>
          <p:cNvPr id="782" name="Google Shape;78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1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100"/>
              <a:buFont typeface="Arial"/>
              <a:buNone/>
            </a:pPr>
            <a:endParaRPr sz="1200" b="1">
              <a:solidFill>
                <a:schemeClr val="dk1"/>
              </a:solidFill>
              <a:latin typeface="Times New Roman"/>
              <a:ea typeface="Times New Roman"/>
              <a:cs typeface="Times New Roman"/>
              <a:sym typeface="Times New Roman"/>
            </a:endParaRPr>
          </a:p>
          <a:p>
            <a:pPr marL="0" lvl="0" indent="0" algn="just" rtl="0">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According to the ILO report “</a:t>
            </a:r>
            <a:r>
              <a:rPr lang="en-US" sz="1200" u="sng">
                <a:solidFill>
                  <a:srgbClr val="1155CC"/>
                </a:solidFill>
                <a:highlight>
                  <a:srgbClr val="FFFFFF"/>
                </a:highlight>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Ensuring safety and health at work in a changing climate</a:t>
            </a:r>
            <a:r>
              <a:rPr lang="en-US" sz="1200">
                <a:solidFill>
                  <a:srgbClr val="222222"/>
                </a:solidFill>
                <a:highlight>
                  <a:srgbClr val="FFFFFF"/>
                </a:highlight>
                <a:latin typeface="Times New Roman"/>
                <a:ea typeface="Times New Roman"/>
                <a:cs typeface="Times New Roman"/>
                <a:sym typeface="Times New Roman"/>
              </a:rPr>
              <a:t>” </a:t>
            </a:r>
            <a:r>
              <a:rPr lang="en-US" sz="1200">
                <a:solidFill>
                  <a:schemeClr val="dk1"/>
                </a:solidFill>
                <a:latin typeface="Times New Roman"/>
                <a:ea typeface="Times New Roman"/>
                <a:cs typeface="Times New Roman"/>
                <a:sym typeface="Times New Roman"/>
              </a:rPr>
              <a:t>(2024), construction workers are particularly vulnerable to the effects of climate change, notably excessive heat, due to the outdoor and physically demanding nature of their work. The Eurofound research organization reports that 23% of workers across the EU are exposed to high temperatures during a quarter of their working hours, a figure that rises to 45% among construction workers. This vulnerability is confirmed by a report from the European Environment Agency (2024), which documented an increase in heat stroke cases and fatalities among construction workers during heatwaves in Southern Europe in 2020 and 2023. In the United States, deaths caused by extreme temperatures in the construction industry are also on the rise, with </a:t>
            </a:r>
            <a:r>
              <a:rPr lang="en-US">
                <a:solidFill>
                  <a:srgbClr val="222222"/>
                </a:solidFill>
                <a:highlight>
                  <a:srgbClr val="FFFFFF"/>
                </a:highlight>
                <a:latin typeface="Georgia"/>
                <a:ea typeface="Georgia"/>
                <a:cs typeface="Georgia"/>
                <a:sym typeface="Georgia"/>
              </a:rPr>
              <a:t>the US Department of Labor’s Occupational Safety and Health Administration (</a:t>
            </a:r>
            <a:r>
              <a:rPr lang="en-US" sz="1200">
                <a:solidFill>
                  <a:schemeClr val="dk1"/>
                </a:solidFill>
                <a:latin typeface="Times New Roman"/>
                <a:ea typeface="Times New Roman"/>
                <a:cs typeface="Times New Roman"/>
                <a:sym typeface="Times New Roman"/>
              </a:rPr>
              <a:t>OSHA) data revealing an 18.6% increase in 2022. In Australia, a study identified that 86% of construction workers are exposed to solar UV radiation, doubling their risk of non-melanoma skin cancer over a 30-40 year career. The convergence of these findings from different regions of the world highlights the scale and severity of thermal stress issues for construction workers globally.</a:t>
            </a:r>
            <a:endParaRPr sz="1200" b="1">
              <a:solidFill>
                <a:schemeClr val="dk1"/>
              </a:solidFill>
              <a:latin typeface="Times New Roman"/>
              <a:ea typeface="Times New Roman"/>
              <a:cs typeface="Times New Roman"/>
              <a:sym typeface="Times New Roman"/>
            </a:endParaRPr>
          </a:p>
          <a:p>
            <a:pPr marL="0" lvl="0" indent="0" algn="just" rtl="0">
              <a:lnSpc>
                <a:spcPct val="150000"/>
              </a:lnSpc>
              <a:spcBef>
                <a:spcPts val="0"/>
              </a:spcBef>
              <a:spcAft>
                <a:spcPts val="0"/>
              </a:spcAft>
              <a:buClr>
                <a:schemeClr val="dk1"/>
              </a:buClr>
              <a:buSzPts val="1100"/>
              <a:buFont typeface="Arial"/>
              <a:buNone/>
            </a:pPr>
            <a:endParaRPr sz="1200" b="1">
              <a:solidFill>
                <a:schemeClr val="dk1"/>
              </a:solidFill>
              <a:latin typeface="Times New Roman"/>
              <a:ea typeface="Times New Roman"/>
              <a:cs typeface="Times New Roman"/>
              <a:sym typeface="Times New Roman"/>
            </a:endParaRPr>
          </a:p>
          <a:p>
            <a:pPr marL="0" lvl="0" indent="0" algn="just" rtl="0">
              <a:lnSpc>
                <a:spcPct val="150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Occupational heat-stress is particularly relevant in the construction industry due to its specific characteristics. Many tasks in construction rely on manual labor as the primary, and sometimes only feasible, method for performing complex tasks.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6" name="Google Shape;86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7000"/>
              </a:lnSpc>
              <a:spcBef>
                <a:spcPts val="0"/>
              </a:spcBef>
              <a:spcAft>
                <a:spcPts val="0"/>
              </a:spcAft>
              <a:buClr>
                <a:schemeClr val="dk1"/>
              </a:buClr>
              <a:buSzPts val="1200"/>
              <a:buFont typeface="Arial"/>
              <a:buNone/>
            </a:pPr>
            <a:r>
              <a:rPr lang="en-US" sz="1200">
                <a:latin typeface="Arial"/>
                <a:ea typeface="Arial"/>
                <a:cs typeface="Arial"/>
                <a:sym typeface="Arial"/>
              </a:rPr>
              <a:t>Heat stress particularly affects workers in agriculture, construction, transportation, and mining—industries essential to economic stability and food security. </a:t>
            </a:r>
            <a:endParaRPr sz="1100">
              <a:latin typeface="Arial"/>
              <a:ea typeface="Arial"/>
              <a:cs typeface="Arial"/>
              <a:sym typeface="Arial"/>
            </a:endParaRPr>
          </a:p>
          <a:p>
            <a:pPr marL="0" lvl="0" indent="0" algn="l" rtl="0">
              <a:lnSpc>
                <a:spcPct val="107000"/>
              </a:lnSpc>
              <a:spcBef>
                <a:spcPts val="800"/>
              </a:spcBef>
              <a:spcAft>
                <a:spcPts val="0"/>
              </a:spcAft>
              <a:buClr>
                <a:schemeClr val="dk1"/>
              </a:buClr>
              <a:buSzPts val="1200"/>
              <a:buFont typeface="Arial"/>
              <a:buNone/>
            </a:pPr>
            <a:r>
              <a:rPr lang="en-US" sz="1200">
                <a:latin typeface="Arial"/>
                <a:ea typeface="Arial"/>
                <a:cs typeface="Arial"/>
                <a:sym typeface="Arial"/>
              </a:rPr>
              <a:t>Working on workers health is actually good for your company!!</a:t>
            </a:r>
            <a:br>
              <a:rPr lang="en-US" sz="1200">
                <a:latin typeface="Arial"/>
                <a:ea typeface="Arial"/>
                <a:cs typeface="Arial"/>
                <a:sym typeface="Arial"/>
              </a:rPr>
            </a:br>
            <a:r>
              <a:rPr lang="en-US" sz="1200" b="1">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867" name="Google Shape;86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Roboto"/>
                <a:ea typeface="Roboto"/>
                <a:cs typeface="Roboto"/>
                <a:sym typeface="Roboto"/>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a:t>
            </a:fld>
            <a:endParaRPr kumimoji="0" lang="en-US" sz="1200" b="0" i="0" u="none" strike="noStrike" kern="0" cap="none" spc="0" normalizeH="0" baseline="0" noProof="0">
              <a:ln>
                <a:noFill/>
              </a:ln>
              <a:solidFill>
                <a:srgbClr val="000000"/>
              </a:solidFill>
              <a:effectLst/>
              <a:uLnTx/>
              <a:uFillTx/>
              <a:latin typeface="Roboto"/>
              <a:ea typeface="Roboto"/>
              <a:cs typeface="Roboto"/>
              <a:sym typeface="Roboto"/>
            </a:endParaRPr>
          </a:p>
        </p:txBody>
      </p:sp>
    </p:spTree>
    <p:extLst>
      <p:ext uri="{BB962C8B-B14F-4D97-AF65-F5344CB8AC3E}">
        <p14:creationId xmlns:p14="http://schemas.microsoft.com/office/powerpoint/2010/main" val="1619466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https://www.theguardian.com/environment/2025/sep/17/human-made-global-warming-caused-two-in-three-heat-deaths-in-europe-this-summer-analysis-finds?CMP=Share_iOSApp_Other</a:t>
            </a:r>
            <a:endParaRPr lang="en-US" dirty="0"/>
          </a:p>
        </p:txBody>
      </p:sp>
      <p:sp>
        <p:nvSpPr>
          <p:cNvPr id="4" name="Slide Number Placeholder 3"/>
          <p:cNvSpPr>
            <a:spLocks noGrp="1"/>
          </p:cNvSpPr>
          <p:nvPr>
            <p:ph type="sldNum" sz="quarter" idx="5"/>
          </p:nvPr>
        </p:nvSpPr>
        <p:spPr/>
        <p:txBody>
          <a:bodyPr/>
          <a:lstStyle/>
          <a:p>
            <a:fld id="{B2BE1100-7DF1-4CF8-9830-3A2C8DEFA872}" type="slidenum">
              <a:rPr lang="en-US" smtClean="0"/>
              <a:t>7</a:t>
            </a:fld>
            <a:endParaRPr lang="en-US"/>
          </a:p>
        </p:txBody>
      </p:sp>
    </p:spTree>
    <p:extLst>
      <p:ext uri="{BB962C8B-B14F-4D97-AF65-F5344CB8AC3E}">
        <p14:creationId xmlns:p14="http://schemas.microsoft.com/office/powerpoint/2010/main" val="2539173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p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6" name="Google Shape;946;p1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200"/>
              <a:buFont typeface="Roboto"/>
              <a:buNone/>
            </a:pPr>
            <a:r>
              <a:rPr lang="en-US" sz="1200" b="0" i="0" u="none" strike="noStrike" cap="none">
                <a:solidFill>
                  <a:srgbClr val="FFFFFF"/>
                </a:solidFill>
                <a:latin typeface="Roboto"/>
                <a:ea typeface="Roboto"/>
                <a:cs typeface="Roboto"/>
                <a:sym typeface="Roboto"/>
              </a:rPr>
              <a:t>Air temperature &amp; wind speed</a:t>
            </a:r>
            <a:endParaRPr sz="12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FFFFFF"/>
              </a:buClr>
              <a:buSzPts val="2400"/>
              <a:buFont typeface="Roboto"/>
              <a:buNone/>
            </a:pPr>
            <a:r>
              <a:rPr lang="en-US" sz="1200" b="0" i="0" u="none" strike="noStrike" cap="none">
                <a:solidFill>
                  <a:srgbClr val="FFFFFF"/>
                </a:solidFill>
                <a:latin typeface="Roboto"/>
                <a:ea typeface="Roboto"/>
                <a:cs typeface="Roboto"/>
                <a:sym typeface="Roboto"/>
              </a:rPr>
              <a:t>Relative humidity</a:t>
            </a:r>
            <a:endParaRPr/>
          </a:p>
          <a:p>
            <a:pPr marL="0" marR="0" lvl="0" indent="0" algn="l" rtl="0">
              <a:lnSpc>
                <a:spcPct val="100000"/>
              </a:lnSpc>
              <a:spcBef>
                <a:spcPts val="0"/>
              </a:spcBef>
              <a:spcAft>
                <a:spcPts val="0"/>
              </a:spcAft>
              <a:buClr>
                <a:schemeClr val="dk1"/>
              </a:buClr>
              <a:buSzPts val="2400"/>
              <a:buFont typeface="Arial"/>
              <a:buNone/>
            </a:pPr>
            <a:endParaRPr sz="1200" b="0" i="0" u="none" strike="noStrike" cap="none">
              <a:solidFill>
                <a:srgbClr val="FFFFFF"/>
              </a:solidFill>
              <a:latin typeface="Roboto"/>
              <a:ea typeface="Roboto"/>
              <a:cs typeface="Roboto"/>
              <a:sym typeface="Roboto"/>
            </a:endParaRPr>
          </a:p>
          <a:p>
            <a:pPr marL="0" marR="0" lvl="0" indent="0" algn="l" rtl="0">
              <a:lnSpc>
                <a:spcPct val="100000"/>
              </a:lnSpc>
              <a:spcBef>
                <a:spcPts val="0"/>
              </a:spcBef>
              <a:spcAft>
                <a:spcPts val="0"/>
              </a:spcAft>
              <a:buClr>
                <a:srgbClr val="FFFFFF"/>
              </a:buClr>
              <a:buSzPts val="2400"/>
              <a:buFont typeface="Roboto"/>
              <a:buNone/>
            </a:pPr>
            <a:r>
              <a:rPr lang="en-US" sz="1200" b="0" i="0" u="none" strike="noStrike" cap="none">
                <a:solidFill>
                  <a:srgbClr val="FFFFFF"/>
                </a:solidFill>
                <a:latin typeface="Roboto"/>
                <a:ea typeface="Roboto"/>
                <a:cs typeface="Roboto"/>
                <a:sym typeface="Roboto"/>
              </a:rPr>
              <a:t>Heavy workload &amp; piece rate</a:t>
            </a:r>
            <a:br>
              <a:rPr lang="en-US" sz="1200" b="0" i="0" u="none" strike="noStrike" cap="none">
                <a:solidFill>
                  <a:srgbClr val="FFFFFF"/>
                </a:solidFill>
                <a:latin typeface="Roboto"/>
                <a:ea typeface="Roboto"/>
                <a:cs typeface="Roboto"/>
                <a:sym typeface="Roboto"/>
              </a:rPr>
            </a:br>
            <a:endParaRPr sz="1200" b="0" i="0" u="none" strike="noStrike" cap="none">
              <a:solidFill>
                <a:srgbClr val="07140D"/>
              </a:solidFill>
              <a:latin typeface="Roboto"/>
              <a:ea typeface="Roboto"/>
              <a:cs typeface="Roboto"/>
              <a:sym typeface="Roboto"/>
            </a:endParaRPr>
          </a:p>
          <a:p>
            <a:pPr marL="0" marR="0" lvl="0" indent="0" algn="l" rtl="0">
              <a:lnSpc>
                <a:spcPct val="100000"/>
              </a:lnSpc>
              <a:spcBef>
                <a:spcPts val="0"/>
              </a:spcBef>
              <a:spcAft>
                <a:spcPts val="0"/>
              </a:spcAft>
              <a:buClr>
                <a:srgbClr val="FFFFFF"/>
              </a:buClr>
              <a:buSzPts val="1200"/>
              <a:buFont typeface="Roboto"/>
              <a:buNone/>
            </a:pPr>
            <a:r>
              <a:rPr lang="en-US" sz="1200" b="0" i="0" u="none" strike="noStrike" cap="none">
                <a:solidFill>
                  <a:srgbClr val="FFFFFF"/>
                </a:solidFill>
                <a:latin typeface="Roboto"/>
                <a:ea typeface="Roboto"/>
                <a:cs typeface="Roboto"/>
                <a:sym typeface="Roboto"/>
              </a:rPr>
              <a:t>Lack of natural shade &amp; exposed land area</a:t>
            </a:r>
            <a:br>
              <a:rPr lang="en-US" sz="1200" b="0" i="0" u="none" strike="noStrike" cap="none">
                <a:solidFill>
                  <a:srgbClr val="FFFFFF"/>
                </a:solidFill>
                <a:latin typeface="Roboto"/>
                <a:ea typeface="Roboto"/>
                <a:cs typeface="Roboto"/>
                <a:sym typeface="Roboto"/>
              </a:rPr>
            </a:br>
            <a:endParaRPr sz="1200" b="0" i="0" u="none" strike="noStrike" cap="none">
              <a:solidFill>
                <a:srgbClr val="FFFFFF"/>
              </a:solidFill>
              <a:latin typeface="Roboto"/>
              <a:ea typeface="Roboto"/>
              <a:cs typeface="Roboto"/>
              <a:sym typeface="Roboto"/>
            </a:endParaRPr>
          </a:p>
          <a:p>
            <a:pPr marL="0" marR="0" lvl="0" indent="0" algn="r" rtl="0">
              <a:lnSpc>
                <a:spcPct val="100000"/>
              </a:lnSpc>
              <a:spcBef>
                <a:spcPts val="0"/>
              </a:spcBef>
              <a:spcAft>
                <a:spcPts val="0"/>
              </a:spcAft>
              <a:buClr>
                <a:srgbClr val="FFFFFF"/>
              </a:buClr>
              <a:buSzPts val="1200"/>
              <a:buFont typeface="Roboto"/>
              <a:buNone/>
            </a:pPr>
            <a:r>
              <a:rPr lang="en-US" sz="1200" b="0" i="0" u="none" strike="noStrike" cap="none">
                <a:solidFill>
                  <a:srgbClr val="FFFFFF"/>
                </a:solidFill>
                <a:latin typeface="Roboto"/>
                <a:ea typeface="Roboto"/>
                <a:cs typeface="Roboto"/>
                <a:sym typeface="Roboto"/>
              </a:rPr>
              <a:t>Clothing</a:t>
            </a:r>
            <a:br>
              <a:rPr lang="en-US" sz="1200" b="0" i="0" u="none" strike="noStrike" cap="none">
                <a:solidFill>
                  <a:srgbClr val="FFFFFF"/>
                </a:solidFill>
                <a:latin typeface="Roboto"/>
                <a:ea typeface="Roboto"/>
                <a:cs typeface="Roboto"/>
                <a:sym typeface="Roboto"/>
              </a:rPr>
            </a:br>
            <a:br>
              <a:rPr lang="en-US" sz="1200" b="0" i="0" u="none" strike="noStrike" cap="none">
                <a:solidFill>
                  <a:srgbClr val="FFFFFF"/>
                </a:solidFill>
                <a:latin typeface="Roboto"/>
                <a:ea typeface="Roboto"/>
                <a:cs typeface="Roboto"/>
                <a:sym typeface="Roboto"/>
              </a:rPr>
            </a:br>
            <a:r>
              <a:rPr lang="en-US" sz="1200" b="0" i="0" u="none" strike="noStrike" cap="none">
                <a:solidFill>
                  <a:srgbClr val="FFFFFF"/>
                </a:solidFill>
                <a:latin typeface="Roboto"/>
                <a:ea typeface="Roboto"/>
                <a:cs typeface="Roboto"/>
                <a:sym typeface="Roboto"/>
              </a:rPr>
              <a:t>Dehydration</a:t>
            </a:r>
            <a:endParaRPr sz="1200" b="0" i="0" u="none" strike="noStrike" cap="none">
              <a:solidFill>
                <a:srgbClr val="FFFFFF"/>
              </a:solidFill>
              <a:latin typeface="Roboto"/>
              <a:ea typeface="Roboto"/>
              <a:cs typeface="Roboto"/>
              <a:sym typeface="Roboto"/>
            </a:endParaRPr>
          </a:p>
          <a:p>
            <a:pPr marL="0" marR="0" lvl="0" indent="0" algn="r"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Roboto"/>
              <a:ea typeface="Roboto"/>
              <a:cs typeface="Roboto"/>
              <a:sym typeface="Roboto"/>
            </a:endParaRPr>
          </a:p>
          <a:p>
            <a:pPr marL="0" marR="0" lvl="0" indent="0" algn="r" rtl="0">
              <a:lnSpc>
                <a:spcPct val="100000"/>
              </a:lnSpc>
              <a:spcBef>
                <a:spcPts val="0"/>
              </a:spcBef>
              <a:spcAft>
                <a:spcPts val="0"/>
              </a:spcAft>
              <a:buClr>
                <a:srgbClr val="FFFFFF"/>
              </a:buClr>
              <a:buSzPts val="1200"/>
              <a:buFont typeface="Roboto"/>
              <a:buNone/>
            </a:pPr>
            <a:r>
              <a:rPr lang="en-US" sz="1200" b="0" i="0" u="none" strike="noStrike" cap="none">
                <a:solidFill>
                  <a:srgbClr val="FFFFFF"/>
                </a:solidFill>
                <a:latin typeface="Roboto"/>
                <a:ea typeface="Roboto"/>
                <a:cs typeface="Roboto"/>
                <a:sym typeface="Roboto"/>
              </a:rPr>
              <a:t>Metabolic load</a:t>
            </a:r>
            <a:endParaRPr/>
          </a:p>
          <a:p>
            <a:pPr marL="0" marR="0" lvl="0" indent="0" algn="r"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Roboto"/>
              <a:ea typeface="Roboto"/>
              <a:cs typeface="Roboto"/>
              <a:sym typeface="Roboto"/>
            </a:endParaRPr>
          </a:p>
          <a:p>
            <a:pPr marL="0" marR="0" lvl="0" indent="0" algn="r" rtl="0">
              <a:lnSpc>
                <a:spcPct val="100000"/>
              </a:lnSpc>
              <a:spcBef>
                <a:spcPts val="0"/>
              </a:spcBef>
              <a:spcAft>
                <a:spcPts val="0"/>
              </a:spcAft>
              <a:buClr>
                <a:srgbClr val="FFFFFF"/>
              </a:buClr>
              <a:buSzPts val="1200"/>
              <a:buFont typeface="Roboto"/>
              <a:buNone/>
            </a:pPr>
            <a:r>
              <a:rPr lang="en-US" sz="1200" b="0" i="0" u="none" strike="noStrike" cap="none">
                <a:solidFill>
                  <a:srgbClr val="FFFFFF"/>
                </a:solidFill>
                <a:latin typeface="Roboto"/>
                <a:ea typeface="Roboto"/>
                <a:cs typeface="Roboto"/>
                <a:sym typeface="Roboto"/>
              </a:rPr>
              <a:t>Health conditions</a:t>
            </a:r>
            <a:endParaRPr sz="1200" b="0" i="0" u="none" strike="noStrike" cap="none">
              <a:solidFill>
                <a:srgbClr val="FFFFFF"/>
              </a:solidFill>
              <a:latin typeface="Roboto"/>
              <a:ea typeface="Roboto"/>
              <a:cs typeface="Roboto"/>
              <a:sym typeface="Roboto"/>
            </a:endParaRPr>
          </a:p>
          <a:p>
            <a:pPr marL="0" marR="0" lvl="0" indent="0" algn="r"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Roboto"/>
              <a:ea typeface="Roboto"/>
              <a:cs typeface="Roboto"/>
              <a:sym typeface="Roboto"/>
            </a:endParaRPr>
          </a:p>
          <a:p>
            <a:pPr marL="0" marR="0" lvl="0" indent="0" algn="r" rtl="0">
              <a:lnSpc>
                <a:spcPct val="100000"/>
              </a:lnSpc>
              <a:spcBef>
                <a:spcPts val="0"/>
              </a:spcBef>
              <a:spcAft>
                <a:spcPts val="0"/>
              </a:spcAft>
              <a:buClr>
                <a:srgbClr val="FFFFFF"/>
              </a:buClr>
              <a:buSzPts val="1200"/>
              <a:buFont typeface="Roboto"/>
              <a:buNone/>
            </a:pPr>
            <a:r>
              <a:rPr lang="en-US" sz="1200" b="0" i="0" u="none" strike="noStrike" cap="none">
                <a:solidFill>
                  <a:srgbClr val="FFFFFF"/>
                </a:solidFill>
                <a:latin typeface="Roboto"/>
                <a:ea typeface="Roboto"/>
                <a:cs typeface="Roboto"/>
                <a:sym typeface="Roboto"/>
              </a:rPr>
              <a:t>Sex</a:t>
            </a:r>
            <a:endParaRPr/>
          </a:p>
          <a:p>
            <a:pPr marL="0" marR="0" lvl="0" indent="0" algn="r"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Roboto"/>
              <a:ea typeface="Roboto"/>
              <a:cs typeface="Roboto"/>
              <a:sym typeface="Roboto"/>
            </a:endParaRPr>
          </a:p>
          <a:p>
            <a:pPr marL="0" marR="0" lvl="0" indent="0" algn="r" rtl="0">
              <a:lnSpc>
                <a:spcPct val="100000"/>
              </a:lnSpc>
              <a:spcBef>
                <a:spcPts val="0"/>
              </a:spcBef>
              <a:spcAft>
                <a:spcPts val="0"/>
              </a:spcAft>
              <a:buClr>
                <a:srgbClr val="FFFFFF"/>
              </a:buClr>
              <a:buSzPts val="1200"/>
              <a:buFont typeface="Roboto"/>
              <a:buNone/>
            </a:pPr>
            <a:r>
              <a:rPr lang="en-US" sz="1200" b="0" i="0" u="none" strike="noStrike" cap="none">
                <a:solidFill>
                  <a:srgbClr val="FFFFFF"/>
                </a:solidFill>
                <a:latin typeface="Roboto"/>
                <a:ea typeface="Roboto"/>
                <a:cs typeface="Roboto"/>
                <a:sym typeface="Roboto"/>
              </a:rPr>
              <a:t>Fever</a:t>
            </a:r>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7140D"/>
              </a:solidFill>
              <a:latin typeface="Roboto"/>
              <a:ea typeface="Roboto"/>
              <a:cs typeface="Roboto"/>
              <a:sym typeface="Roboto"/>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7140D"/>
              </a:solidFill>
              <a:latin typeface="Roboto"/>
              <a:ea typeface="Roboto"/>
              <a:cs typeface="Roboto"/>
              <a:sym typeface="Roboto"/>
            </a:endParaRPr>
          </a:p>
          <a:p>
            <a:pPr marL="457200" marR="0" lvl="0" indent="-228600" algn="l" rtl="0">
              <a:lnSpc>
                <a:spcPct val="100000"/>
              </a:lnSpc>
              <a:spcBef>
                <a:spcPts val="0"/>
              </a:spcBef>
              <a:spcAft>
                <a:spcPts val="0"/>
              </a:spcAft>
              <a:buSzPts val="1400"/>
              <a:buNone/>
            </a:pPr>
            <a:endParaRPr/>
          </a:p>
        </p:txBody>
      </p:sp>
      <p:sp>
        <p:nvSpPr>
          <p:cNvPr id="947" name="Google Shape;947;p1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Our key objective is to get that core temp down to eliminate the incidence of leaky gut and resulting inflammatory response that damages the kidney.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8B11A8-28FC-4523-9EE7-6DF2F0CEDD6A}"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Arial"/>
              <a:sym typeface="Arial"/>
            </a:endParaRPr>
          </a:p>
        </p:txBody>
      </p:sp>
    </p:spTree>
    <p:extLst>
      <p:ext uri="{BB962C8B-B14F-4D97-AF65-F5344CB8AC3E}">
        <p14:creationId xmlns:p14="http://schemas.microsoft.com/office/powerpoint/2010/main" val="983306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15"/>
        <p:cNvGrpSpPr/>
        <p:nvPr/>
      </p:nvGrpSpPr>
      <p:grpSpPr>
        <a:xfrm>
          <a:off x="0" y="0"/>
          <a:ext cx="0" cy="0"/>
          <a:chOff x="0" y="0"/>
          <a:chExt cx="0" cy="0"/>
        </a:xfrm>
      </p:grpSpPr>
      <p:sp>
        <p:nvSpPr>
          <p:cNvPr id="16" name="Google Shape;16;p1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59"/>
        <p:cNvGrpSpPr/>
        <p:nvPr/>
      </p:nvGrpSpPr>
      <p:grpSpPr>
        <a:xfrm>
          <a:off x="0" y="0"/>
          <a:ext cx="0" cy="0"/>
          <a:chOff x="0" y="0"/>
          <a:chExt cx="0" cy="0"/>
        </a:xfrm>
      </p:grpSpPr>
      <p:sp>
        <p:nvSpPr>
          <p:cNvPr id="60" name="Google Shape;60;p21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1" name="Google Shape;61;p21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SzPts val="1800"/>
              <a:buChar char="●"/>
              <a:defRPr/>
            </a:lvl1pPr>
            <a:lvl2pPr marL="914400" lvl="1" indent="-317500" algn="l">
              <a:lnSpc>
                <a:spcPct val="90000"/>
              </a:lnSpc>
              <a:spcBef>
                <a:spcPts val="0"/>
              </a:spcBef>
              <a:spcAft>
                <a:spcPts val="0"/>
              </a:spcAft>
              <a:buSzPts val="1400"/>
              <a:buChar char="○"/>
              <a:defRPr/>
            </a:lvl2pPr>
            <a:lvl3pPr marL="1371600" lvl="2" indent="-317500" algn="l">
              <a:lnSpc>
                <a:spcPct val="90000"/>
              </a:lnSpc>
              <a:spcBef>
                <a:spcPts val="0"/>
              </a:spcBef>
              <a:spcAft>
                <a:spcPts val="0"/>
              </a:spcAft>
              <a:buSzPts val="1400"/>
              <a:buChar char="■"/>
              <a:defRPr/>
            </a:lvl3pPr>
            <a:lvl4pPr marL="1828800" lvl="3" indent="-317500" algn="l">
              <a:lnSpc>
                <a:spcPct val="90000"/>
              </a:lnSpc>
              <a:spcBef>
                <a:spcPts val="0"/>
              </a:spcBef>
              <a:spcAft>
                <a:spcPts val="0"/>
              </a:spcAft>
              <a:buSzPts val="1400"/>
              <a:buChar char="●"/>
              <a:defRPr/>
            </a:lvl4pPr>
            <a:lvl5pPr marL="2286000" lvl="4" indent="-317500" algn="l">
              <a:lnSpc>
                <a:spcPct val="90000"/>
              </a:lnSpc>
              <a:spcBef>
                <a:spcPts val="0"/>
              </a:spcBef>
              <a:spcAft>
                <a:spcPts val="0"/>
              </a:spcAft>
              <a:buSzPts val="1400"/>
              <a:buChar char="○"/>
              <a:defRPr/>
            </a:lvl5pPr>
            <a:lvl6pPr marL="2743200" lvl="5" indent="-317500" algn="l">
              <a:lnSpc>
                <a:spcPct val="90000"/>
              </a:lnSpc>
              <a:spcBef>
                <a:spcPts val="0"/>
              </a:spcBef>
              <a:spcAft>
                <a:spcPts val="0"/>
              </a:spcAft>
              <a:buSzPts val="1400"/>
              <a:buChar char="■"/>
              <a:defRPr/>
            </a:lvl6pPr>
            <a:lvl7pPr marL="3200400" lvl="6" indent="-317500" algn="l">
              <a:lnSpc>
                <a:spcPct val="90000"/>
              </a:lnSpc>
              <a:spcBef>
                <a:spcPts val="0"/>
              </a:spcBef>
              <a:spcAft>
                <a:spcPts val="0"/>
              </a:spcAft>
              <a:buSzPts val="1400"/>
              <a:buChar char="●"/>
              <a:defRPr/>
            </a:lvl7pPr>
            <a:lvl8pPr marL="3657600" lvl="7" indent="-317500" algn="l">
              <a:lnSpc>
                <a:spcPct val="90000"/>
              </a:lnSpc>
              <a:spcBef>
                <a:spcPts val="0"/>
              </a:spcBef>
              <a:spcAft>
                <a:spcPts val="0"/>
              </a:spcAft>
              <a:buSzPts val="1400"/>
              <a:buChar char="○"/>
              <a:defRPr/>
            </a:lvl8pPr>
            <a:lvl9pPr marL="4114800" lvl="8" indent="-317500" algn="l">
              <a:lnSpc>
                <a:spcPct val="90000"/>
              </a:lnSpc>
              <a:spcBef>
                <a:spcPts val="0"/>
              </a:spcBef>
              <a:spcAft>
                <a:spcPts val="0"/>
              </a:spcAft>
              <a:buSzPts val="1400"/>
              <a:buChar char="■"/>
              <a:defRPr/>
            </a:lvl9pPr>
          </a:lstStyle>
          <a:p>
            <a:endParaRPr/>
          </a:p>
        </p:txBody>
      </p:sp>
      <p:sp>
        <p:nvSpPr>
          <p:cNvPr id="62" name="Google Shape;62;p2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63"/>
        <p:cNvGrpSpPr/>
        <p:nvPr/>
      </p:nvGrpSpPr>
      <p:grpSpPr>
        <a:xfrm>
          <a:off x="0" y="0"/>
          <a:ext cx="0" cy="0"/>
          <a:chOff x="0" y="0"/>
          <a:chExt cx="0" cy="0"/>
        </a:xfrm>
      </p:grpSpPr>
      <p:sp>
        <p:nvSpPr>
          <p:cNvPr id="64" name="Google Shape;64;p2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Roboto"/>
                <a:ea typeface="Roboto"/>
                <a:cs typeface="Roboto"/>
                <a:sym typeface="Roboto"/>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2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Roboto"/>
                <a:ea typeface="Roboto"/>
                <a:cs typeface="Roboto"/>
                <a:sym typeface="Roboto"/>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2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hoto">
  <p:cSld name="1_Quote Photo">
    <p:spTree>
      <p:nvGrpSpPr>
        <p:cNvPr id="1" name="Shape 7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el en verticale tekst">
  <p:cSld name="1_Titel en verticale tekst">
    <p:spTree>
      <p:nvGrpSpPr>
        <p:cNvPr id="1" name="Shape 71"/>
        <p:cNvGrpSpPr/>
        <p:nvPr/>
      </p:nvGrpSpPr>
      <p:grpSpPr>
        <a:xfrm>
          <a:off x="0" y="0"/>
          <a:ext cx="0" cy="0"/>
          <a:chOff x="0" y="0"/>
          <a:chExt cx="0" cy="0"/>
        </a:xfrm>
      </p:grpSpPr>
      <p:sp>
        <p:nvSpPr>
          <p:cNvPr id="72" name="Google Shape;72;p2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e titel en tekst">
  <p:cSld name="1_Verticale titel en tekst">
    <p:spTree>
      <p:nvGrpSpPr>
        <p:cNvPr id="1" name="Shape 77"/>
        <p:cNvGrpSpPr/>
        <p:nvPr/>
      </p:nvGrpSpPr>
      <p:grpSpPr>
        <a:xfrm>
          <a:off x="0" y="0"/>
          <a:ext cx="0" cy="0"/>
          <a:chOff x="0" y="0"/>
          <a:chExt cx="0" cy="0"/>
        </a:xfrm>
      </p:grpSpPr>
      <p:sp>
        <p:nvSpPr>
          <p:cNvPr id="78" name="Google Shape;78;p2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2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89"/>
        <p:cNvGrpSpPr/>
        <p:nvPr/>
      </p:nvGrpSpPr>
      <p:grpSpPr>
        <a:xfrm>
          <a:off x="0" y="0"/>
          <a:ext cx="0" cy="0"/>
          <a:chOff x="0" y="0"/>
          <a:chExt cx="0" cy="0"/>
        </a:xfrm>
      </p:grpSpPr>
      <p:sp>
        <p:nvSpPr>
          <p:cNvPr id="90" name="Google Shape;9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99"/>
        <p:cNvGrpSpPr/>
        <p:nvPr/>
      </p:nvGrpSpPr>
      <p:grpSpPr>
        <a:xfrm>
          <a:off x="0" y="0"/>
          <a:ext cx="0" cy="0"/>
          <a:chOff x="0" y="0"/>
          <a:chExt cx="0" cy="0"/>
        </a:xfrm>
      </p:grpSpPr>
      <p:sp>
        <p:nvSpPr>
          <p:cNvPr id="100" name="Google Shape;10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4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105"/>
        <p:cNvGrpSpPr/>
        <p:nvPr/>
      </p:nvGrpSpPr>
      <p:grpSpPr>
        <a:xfrm>
          <a:off x="0" y="0"/>
          <a:ext cx="0" cy="0"/>
          <a:chOff x="0" y="0"/>
          <a:chExt cx="0" cy="0"/>
        </a:xfrm>
      </p:grpSpPr>
      <p:sp>
        <p:nvSpPr>
          <p:cNvPr id="106" name="Google Shape;106;p4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4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5"/>
        <p:cNvGrpSpPr/>
        <p:nvPr/>
      </p:nvGrpSpPr>
      <p:grpSpPr>
        <a:xfrm>
          <a:off x="0" y="0"/>
          <a:ext cx="0" cy="0"/>
          <a:chOff x="0" y="0"/>
          <a:chExt cx="0" cy="0"/>
        </a:xfrm>
      </p:grpSpPr>
      <p:sp>
        <p:nvSpPr>
          <p:cNvPr id="116" name="Google Shape;116;p15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Roboto"/>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7" name="Google Shape;117;p15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118" name="Google Shape;118;p15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3"/>
        <p:cNvGrpSpPr/>
        <p:nvPr/>
      </p:nvGrpSpPr>
      <p:grpSpPr>
        <a:xfrm>
          <a:off x="0" y="0"/>
          <a:ext cx="0" cy="0"/>
          <a:chOff x="0" y="0"/>
          <a:chExt cx="0" cy="0"/>
        </a:xfrm>
      </p:grpSpPr>
      <p:sp>
        <p:nvSpPr>
          <p:cNvPr id="124" name="Google Shape;124;p19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9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6" name="Google Shape;126;p193"/>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7"/>
        <p:cNvGrpSpPr/>
        <p:nvPr/>
      </p:nvGrpSpPr>
      <p:grpSpPr>
        <a:xfrm>
          <a:off x="0" y="0"/>
          <a:ext cx="0" cy="0"/>
          <a:chOff x="0" y="0"/>
          <a:chExt cx="0" cy="0"/>
        </a:xfrm>
      </p:grpSpPr>
      <p:sp>
        <p:nvSpPr>
          <p:cNvPr id="128" name="Google Shape;128;p19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19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C8086"/>
              </a:buClr>
              <a:buSzPts val="2400"/>
              <a:buNone/>
              <a:defRPr sz="2400">
                <a:solidFill>
                  <a:srgbClr val="7C8086"/>
                </a:solidFill>
              </a:defRPr>
            </a:lvl1pPr>
            <a:lvl2pPr marL="914400" lvl="1" indent="-228600" algn="l">
              <a:lnSpc>
                <a:spcPct val="90000"/>
              </a:lnSpc>
              <a:spcBef>
                <a:spcPts val="500"/>
              </a:spcBef>
              <a:spcAft>
                <a:spcPts val="0"/>
              </a:spcAft>
              <a:buClr>
                <a:srgbClr val="7C8086"/>
              </a:buClr>
              <a:buSzPts val="2000"/>
              <a:buNone/>
              <a:defRPr sz="2000">
                <a:solidFill>
                  <a:srgbClr val="7C8086"/>
                </a:solidFill>
              </a:defRPr>
            </a:lvl2pPr>
            <a:lvl3pPr marL="1371600" lvl="2" indent="-228600" algn="l">
              <a:lnSpc>
                <a:spcPct val="90000"/>
              </a:lnSpc>
              <a:spcBef>
                <a:spcPts val="500"/>
              </a:spcBef>
              <a:spcAft>
                <a:spcPts val="0"/>
              </a:spcAft>
              <a:buClr>
                <a:srgbClr val="7C8086"/>
              </a:buClr>
              <a:buSzPts val="1800"/>
              <a:buNone/>
              <a:defRPr sz="1800">
                <a:solidFill>
                  <a:srgbClr val="7C8086"/>
                </a:solidFill>
              </a:defRPr>
            </a:lvl3pPr>
            <a:lvl4pPr marL="1828800" lvl="3" indent="-228600" algn="l">
              <a:lnSpc>
                <a:spcPct val="90000"/>
              </a:lnSpc>
              <a:spcBef>
                <a:spcPts val="500"/>
              </a:spcBef>
              <a:spcAft>
                <a:spcPts val="0"/>
              </a:spcAft>
              <a:buClr>
                <a:srgbClr val="7C8086"/>
              </a:buClr>
              <a:buSzPts val="1600"/>
              <a:buNone/>
              <a:defRPr sz="1600">
                <a:solidFill>
                  <a:srgbClr val="7C8086"/>
                </a:solidFill>
              </a:defRPr>
            </a:lvl4pPr>
            <a:lvl5pPr marL="2286000" lvl="4" indent="-228600" algn="l">
              <a:lnSpc>
                <a:spcPct val="90000"/>
              </a:lnSpc>
              <a:spcBef>
                <a:spcPts val="500"/>
              </a:spcBef>
              <a:spcAft>
                <a:spcPts val="0"/>
              </a:spcAft>
              <a:buClr>
                <a:srgbClr val="7C8086"/>
              </a:buClr>
              <a:buSzPts val="1600"/>
              <a:buNone/>
              <a:defRPr sz="1600">
                <a:solidFill>
                  <a:srgbClr val="7C8086"/>
                </a:solidFill>
              </a:defRPr>
            </a:lvl5pPr>
            <a:lvl6pPr marL="2743200" lvl="5" indent="-228600" algn="l">
              <a:lnSpc>
                <a:spcPct val="90000"/>
              </a:lnSpc>
              <a:spcBef>
                <a:spcPts val="500"/>
              </a:spcBef>
              <a:spcAft>
                <a:spcPts val="0"/>
              </a:spcAft>
              <a:buClr>
                <a:srgbClr val="7C8086"/>
              </a:buClr>
              <a:buSzPts val="1600"/>
              <a:buNone/>
              <a:defRPr sz="1600">
                <a:solidFill>
                  <a:srgbClr val="7C8086"/>
                </a:solidFill>
              </a:defRPr>
            </a:lvl6pPr>
            <a:lvl7pPr marL="3200400" lvl="6" indent="-228600" algn="l">
              <a:lnSpc>
                <a:spcPct val="90000"/>
              </a:lnSpc>
              <a:spcBef>
                <a:spcPts val="500"/>
              </a:spcBef>
              <a:spcAft>
                <a:spcPts val="0"/>
              </a:spcAft>
              <a:buClr>
                <a:srgbClr val="7C8086"/>
              </a:buClr>
              <a:buSzPts val="1600"/>
              <a:buNone/>
              <a:defRPr sz="1600">
                <a:solidFill>
                  <a:srgbClr val="7C8086"/>
                </a:solidFill>
              </a:defRPr>
            </a:lvl7pPr>
            <a:lvl8pPr marL="3657600" lvl="7" indent="-228600" algn="l">
              <a:lnSpc>
                <a:spcPct val="90000"/>
              </a:lnSpc>
              <a:spcBef>
                <a:spcPts val="500"/>
              </a:spcBef>
              <a:spcAft>
                <a:spcPts val="0"/>
              </a:spcAft>
              <a:buClr>
                <a:srgbClr val="7C8086"/>
              </a:buClr>
              <a:buSzPts val="1600"/>
              <a:buNone/>
              <a:defRPr sz="1600">
                <a:solidFill>
                  <a:srgbClr val="7C8086"/>
                </a:solidFill>
              </a:defRPr>
            </a:lvl8pPr>
            <a:lvl9pPr marL="4114800" lvl="8" indent="-228600" algn="l">
              <a:lnSpc>
                <a:spcPct val="90000"/>
              </a:lnSpc>
              <a:spcBef>
                <a:spcPts val="500"/>
              </a:spcBef>
              <a:spcAft>
                <a:spcPts val="0"/>
              </a:spcAft>
              <a:buClr>
                <a:srgbClr val="7C8086"/>
              </a:buClr>
              <a:buSzPts val="1600"/>
              <a:buNone/>
              <a:defRPr sz="1600">
                <a:solidFill>
                  <a:srgbClr val="7C8086"/>
                </a:solidFill>
              </a:defRPr>
            </a:lvl9pPr>
          </a:lstStyle>
          <a:p>
            <a:endParaRPr/>
          </a:p>
        </p:txBody>
      </p:sp>
      <p:sp>
        <p:nvSpPr>
          <p:cNvPr id="130" name="Google Shape;130;p194"/>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1"/>
        <p:cNvGrpSpPr/>
        <p:nvPr/>
      </p:nvGrpSpPr>
      <p:grpSpPr>
        <a:xfrm>
          <a:off x="0" y="0"/>
          <a:ext cx="0" cy="0"/>
          <a:chOff x="0" y="0"/>
          <a:chExt cx="0" cy="0"/>
        </a:xfrm>
      </p:grpSpPr>
      <p:sp>
        <p:nvSpPr>
          <p:cNvPr id="132" name="Google Shape;132;p195"/>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195"/>
          <p:cNvSpPr txBox="1">
            <a:spLocks noGrp="1"/>
          </p:cNvSpPr>
          <p:nvPr>
            <p:ph type="body" idx="1"/>
          </p:nvPr>
        </p:nvSpPr>
        <p:spPr>
          <a:xfrm>
            <a:off x="42937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195"/>
          <p:cNvSpPr txBox="1">
            <a:spLocks noGrp="1"/>
          </p:cNvSpPr>
          <p:nvPr>
            <p:ph type="body" idx="2"/>
          </p:nvPr>
        </p:nvSpPr>
        <p:spPr>
          <a:xfrm>
            <a:off x="658103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95"/>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6"/>
        <p:cNvGrpSpPr/>
        <p:nvPr/>
      </p:nvGrpSpPr>
      <p:grpSpPr>
        <a:xfrm>
          <a:off x="0" y="0"/>
          <a:ext cx="0" cy="0"/>
          <a:chOff x="0" y="0"/>
          <a:chExt cx="0" cy="0"/>
        </a:xfrm>
      </p:grpSpPr>
      <p:sp>
        <p:nvSpPr>
          <p:cNvPr id="137" name="Google Shape;137;p19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8" name="Google Shape;138;p19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19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0" name="Google Shape;140;p19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196"/>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96"/>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3"/>
        <p:cNvGrpSpPr/>
        <p:nvPr/>
      </p:nvGrpSpPr>
      <p:grpSpPr>
        <a:xfrm>
          <a:off x="0" y="0"/>
          <a:ext cx="0" cy="0"/>
          <a:chOff x="0" y="0"/>
          <a:chExt cx="0" cy="0"/>
        </a:xfrm>
      </p:grpSpPr>
      <p:sp>
        <p:nvSpPr>
          <p:cNvPr id="144" name="Google Shape;144;p197"/>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197"/>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198"/>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8"/>
        <p:cNvGrpSpPr/>
        <p:nvPr/>
      </p:nvGrpSpPr>
      <p:grpSpPr>
        <a:xfrm>
          <a:off x="0" y="0"/>
          <a:ext cx="0" cy="0"/>
          <a:chOff x="0" y="0"/>
          <a:chExt cx="0" cy="0"/>
        </a:xfrm>
      </p:grpSpPr>
      <p:sp>
        <p:nvSpPr>
          <p:cNvPr id="149" name="Google Shape;149;p19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19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19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2" name="Google Shape;152;p199"/>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3"/>
        <p:cNvGrpSpPr/>
        <p:nvPr/>
      </p:nvGrpSpPr>
      <p:grpSpPr>
        <a:xfrm>
          <a:off x="0" y="0"/>
          <a:ext cx="0" cy="0"/>
          <a:chOff x="0" y="0"/>
          <a:chExt cx="0" cy="0"/>
        </a:xfrm>
      </p:grpSpPr>
      <p:sp>
        <p:nvSpPr>
          <p:cNvPr id="154" name="Google Shape;154;p20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00"/>
          <p:cNvSpPr>
            <a:spLocks noGrp="1"/>
          </p:cNvSpPr>
          <p:nvPr>
            <p:ph type="pic" idx="2"/>
          </p:nvPr>
        </p:nvSpPr>
        <p:spPr>
          <a:xfrm>
            <a:off x="5183188" y="987425"/>
            <a:ext cx="6172200" cy="4873625"/>
          </a:xfrm>
          <a:prstGeom prst="rect">
            <a:avLst/>
          </a:prstGeom>
          <a:noFill/>
          <a:ln>
            <a:noFill/>
          </a:ln>
        </p:spPr>
      </p:sp>
      <p:sp>
        <p:nvSpPr>
          <p:cNvPr id="156" name="Google Shape;156;p20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7" name="Google Shape;157;p200"/>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8"/>
        <p:cNvGrpSpPr/>
        <p:nvPr/>
      </p:nvGrpSpPr>
      <p:grpSpPr>
        <a:xfrm>
          <a:off x="0" y="0"/>
          <a:ext cx="0" cy="0"/>
          <a:chOff x="0" y="0"/>
          <a:chExt cx="0" cy="0"/>
        </a:xfrm>
      </p:grpSpPr>
      <p:sp>
        <p:nvSpPr>
          <p:cNvPr id="159" name="Google Shape;159;p201"/>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201"/>
          <p:cNvSpPr txBox="1">
            <a:spLocks noGrp="1"/>
          </p:cNvSpPr>
          <p:nvPr>
            <p:ph type="body" idx="1"/>
          </p:nvPr>
        </p:nvSpPr>
        <p:spPr>
          <a:xfrm rot="5400000">
            <a:off x="3671453" y="-1914215"/>
            <a:ext cx="4849095" cy="113332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201"/>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2"/>
        <p:cNvGrpSpPr/>
        <p:nvPr/>
      </p:nvGrpSpPr>
      <p:grpSpPr>
        <a:xfrm>
          <a:off x="0" y="0"/>
          <a:ext cx="0" cy="0"/>
          <a:chOff x="0" y="0"/>
          <a:chExt cx="0" cy="0"/>
        </a:xfrm>
      </p:grpSpPr>
      <p:sp>
        <p:nvSpPr>
          <p:cNvPr id="163" name="Google Shape;163;p20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20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02"/>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hoto" type="tx">
  <p:cSld name="TITLE_AND_BODY">
    <p:spTree>
      <p:nvGrpSpPr>
        <p:cNvPr id="1" name="Shape 25"/>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Photo">
  <p:cSld name="Quote Photo">
    <p:spTree>
      <p:nvGrpSpPr>
        <p:cNvPr id="1" name="Shape 166"/>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3"/>
        <p:cNvGrpSpPr/>
        <p:nvPr/>
      </p:nvGrpSpPr>
      <p:grpSpPr>
        <a:xfrm>
          <a:off x="0" y="0"/>
          <a:ext cx="0" cy="0"/>
          <a:chOff x="0" y="0"/>
          <a:chExt cx="0" cy="0"/>
        </a:xfrm>
      </p:grpSpPr>
      <p:sp>
        <p:nvSpPr>
          <p:cNvPr id="174" name="Google Shape;174;p4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400"/>
              <a:buNone/>
              <a:defRPr sz="6000" b="1">
                <a:solidFill>
                  <a:srgbClr val="1A3B29"/>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4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400" b="1">
                <a:solidFill>
                  <a:srgbClr val="266041"/>
                </a:solidFill>
                <a:latin typeface="Roboto"/>
                <a:ea typeface="Roboto"/>
                <a:cs typeface="Roboto"/>
                <a:sym typeface="Roboto"/>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76" name="Google Shape;176;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183"/>
        <p:cNvGrpSpPr/>
        <p:nvPr/>
      </p:nvGrpSpPr>
      <p:grpSpPr>
        <a:xfrm>
          <a:off x="0" y="0"/>
          <a:ext cx="0" cy="0"/>
          <a:chOff x="0" y="0"/>
          <a:chExt cx="0" cy="0"/>
        </a:xfrm>
      </p:grpSpPr>
      <p:sp>
        <p:nvSpPr>
          <p:cNvPr id="184" name="Google Shape;184;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8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8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190"/>
        <p:cNvGrpSpPr/>
        <p:nvPr/>
      </p:nvGrpSpPr>
      <p:grpSpPr>
        <a:xfrm>
          <a:off x="0" y="0"/>
          <a:ext cx="0" cy="0"/>
          <a:chOff x="0" y="0"/>
          <a:chExt cx="0" cy="0"/>
        </a:xfrm>
      </p:grpSpPr>
      <p:sp>
        <p:nvSpPr>
          <p:cNvPr id="191" name="Google Shape;191;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8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196"/>
        <p:cNvGrpSpPr/>
        <p:nvPr/>
      </p:nvGrpSpPr>
      <p:grpSpPr>
        <a:xfrm>
          <a:off x="0" y="0"/>
          <a:ext cx="0" cy="0"/>
          <a:chOff x="0" y="0"/>
          <a:chExt cx="0" cy="0"/>
        </a:xfrm>
      </p:grpSpPr>
      <p:sp>
        <p:nvSpPr>
          <p:cNvPr id="197" name="Google Shape;197;p8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8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Inhoud van twee">
  <p:cSld name="1_Inhoud van twee">
    <p:spTree>
      <p:nvGrpSpPr>
        <p:cNvPr id="1" name="Shape 202"/>
        <p:cNvGrpSpPr/>
        <p:nvPr/>
      </p:nvGrpSpPr>
      <p:grpSpPr>
        <a:xfrm>
          <a:off x="0" y="0"/>
          <a:ext cx="0" cy="0"/>
          <a:chOff x="0" y="0"/>
          <a:chExt cx="0" cy="0"/>
        </a:xfrm>
      </p:grpSpPr>
      <p:sp>
        <p:nvSpPr>
          <p:cNvPr id="203" name="Google Shape;203;p8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p8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8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6" name="Google Shape;206;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209"/>
        <p:cNvGrpSpPr/>
        <p:nvPr/>
      </p:nvGrpSpPr>
      <p:grpSpPr>
        <a:xfrm>
          <a:off x="0" y="0"/>
          <a:ext cx="0" cy="0"/>
          <a:chOff x="0" y="0"/>
          <a:chExt cx="0" cy="0"/>
        </a:xfrm>
      </p:grpSpPr>
      <p:sp>
        <p:nvSpPr>
          <p:cNvPr id="210" name="Google Shape;210;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214"/>
        <p:cNvGrpSpPr/>
        <p:nvPr/>
      </p:nvGrpSpPr>
      <p:grpSpPr>
        <a:xfrm>
          <a:off x="0" y="0"/>
          <a:ext cx="0" cy="0"/>
          <a:chOff x="0" y="0"/>
          <a:chExt cx="0" cy="0"/>
        </a:xfrm>
      </p:grpSpPr>
      <p:sp>
        <p:nvSpPr>
          <p:cNvPr id="215" name="Google Shape;215;p8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8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Roboto"/>
                <a:ea typeface="Roboto"/>
                <a:cs typeface="Roboto"/>
                <a:sym typeface="Roboto"/>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7" name="Google Shape;217;p8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Roboto"/>
                <a:ea typeface="Roboto"/>
                <a:cs typeface="Roboto"/>
                <a:sym typeface="Roboto"/>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8" name="Google Shape;218;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0" name="Google Shape;220;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el en verticale tekst">
  <p:cSld name="1_Titel en verticale tekst">
    <p:spTree>
      <p:nvGrpSpPr>
        <p:cNvPr id="1" name="Shape 221"/>
        <p:cNvGrpSpPr/>
        <p:nvPr/>
      </p:nvGrpSpPr>
      <p:grpSpPr>
        <a:xfrm>
          <a:off x="0" y="0"/>
          <a:ext cx="0" cy="0"/>
          <a:chOff x="0" y="0"/>
          <a:chExt cx="0" cy="0"/>
        </a:xfrm>
      </p:grpSpPr>
      <p:sp>
        <p:nvSpPr>
          <p:cNvPr id="222" name="Google Shape;222;p8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8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Verticale titel en tekst">
  <p:cSld name="1_Verticale titel en tekst">
    <p:spTree>
      <p:nvGrpSpPr>
        <p:cNvPr id="1" name="Shape 227"/>
        <p:cNvGrpSpPr/>
        <p:nvPr/>
      </p:nvGrpSpPr>
      <p:grpSpPr>
        <a:xfrm>
          <a:off x="0" y="0"/>
          <a:ext cx="0" cy="0"/>
          <a:chOff x="0" y="0"/>
          <a:chExt cx="0" cy="0"/>
        </a:xfrm>
      </p:grpSpPr>
      <p:sp>
        <p:nvSpPr>
          <p:cNvPr id="228" name="Google Shape;228;p8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8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6"/>
        <p:cNvGrpSpPr/>
        <p:nvPr/>
      </p:nvGrpSpPr>
      <p:grpSpPr>
        <a:xfrm>
          <a:off x="0" y="0"/>
          <a:ext cx="0" cy="0"/>
          <a:chOff x="0" y="0"/>
          <a:chExt cx="0" cy="0"/>
        </a:xfrm>
      </p:grpSpPr>
      <p:sp>
        <p:nvSpPr>
          <p:cNvPr id="27" name="Google Shape;27;p20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400"/>
              <a:buNone/>
              <a:defRPr sz="6000" b="1">
                <a:solidFill>
                  <a:srgbClr val="1A3B29"/>
                </a:solidFill>
                <a:latin typeface="Poppins"/>
                <a:ea typeface="Poppins"/>
                <a:cs typeface="Poppins"/>
                <a:sym typeface="Poppi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0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400" b="1">
                <a:solidFill>
                  <a:srgbClr val="266041"/>
                </a:solidFill>
                <a:latin typeface="Work Sans"/>
                <a:ea typeface="Work Sans"/>
                <a:cs typeface="Work Sans"/>
                <a:sym typeface="Work Sans"/>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29" name="Google Shape;29;p2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3"/>
        <p:cNvGrpSpPr/>
        <p:nvPr/>
      </p:nvGrpSpPr>
      <p:grpSpPr>
        <a:xfrm>
          <a:off x="0" y="0"/>
          <a:ext cx="0" cy="0"/>
          <a:chOff x="0" y="0"/>
          <a:chExt cx="0" cy="0"/>
        </a:xfrm>
      </p:grpSpPr>
      <p:sp>
        <p:nvSpPr>
          <p:cNvPr id="234" name="Google Shape;234;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Photo" type="tx">
  <p:cSld name="TITLE_AND_BODY">
    <p:spTree>
      <p:nvGrpSpPr>
        <p:cNvPr id="1" name="Shape 237"/>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4"/>
        <p:cNvGrpSpPr/>
        <p:nvPr/>
      </p:nvGrpSpPr>
      <p:grpSpPr>
        <a:xfrm>
          <a:off x="0" y="0"/>
          <a:ext cx="0" cy="0"/>
          <a:chOff x="0" y="0"/>
          <a:chExt cx="0" cy="0"/>
        </a:xfrm>
      </p:grpSpPr>
      <p:sp>
        <p:nvSpPr>
          <p:cNvPr id="245" name="Google Shape;245;p15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400"/>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6" name="Google Shape;246;p15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900"/>
              <a:buNone/>
              <a:defRPr sz="1600"/>
            </a:lvl4pPr>
            <a:lvl5pPr lvl="4" algn="ctr">
              <a:lnSpc>
                <a:spcPct val="90000"/>
              </a:lnSpc>
              <a:spcBef>
                <a:spcPts val="500"/>
              </a:spcBef>
              <a:spcAft>
                <a:spcPts val="0"/>
              </a:spcAft>
              <a:buSzPts val="1900"/>
              <a:buNone/>
              <a:defRPr sz="1600"/>
            </a:lvl5pPr>
            <a:lvl6pPr lvl="5" algn="ctr">
              <a:lnSpc>
                <a:spcPct val="90000"/>
              </a:lnSpc>
              <a:spcBef>
                <a:spcPts val="500"/>
              </a:spcBef>
              <a:spcAft>
                <a:spcPts val="0"/>
              </a:spcAft>
              <a:buSzPts val="1900"/>
              <a:buNone/>
              <a:defRPr sz="1600"/>
            </a:lvl6pPr>
            <a:lvl7pPr lvl="6" algn="ctr">
              <a:lnSpc>
                <a:spcPct val="90000"/>
              </a:lnSpc>
              <a:spcBef>
                <a:spcPts val="500"/>
              </a:spcBef>
              <a:spcAft>
                <a:spcPts val="0"/>
              </a:spcAft>
              <a:buSzPts val="1900"/>
              <a:buNone/>
              <a:defRPr sz="1600"/>
            </a:lvl7pPr>
            <a:lvl8pPr lvl="7" algn="ctr">
              <a:lnSpc>
                <a:spcPct val="90000"/>
              </a:lnSpc>
              <a:spcBef>
                <a:spcPts val="500"/>
              </a:spcBef>
              <a:spcAft>
                <a:spcPts val="0"/>
              </a:spcAft>
              <a:buSzPts val="1900"/>
              <a:buNone/>
              <a:defRPr sz="1600"/>
            </a:lvl8pPr>
            <a:lvl9pPr lvl="8" algn="ctr">
              <a:lnSpc>
                <a:spcPct val="90000"/>
              </a:lnSpc>
              <a:spcBef>
                <a:spcPts val="500"/>
              </a:spcBef>
              <a:spcAft>
                <a:spcPts val="0"/>
              </a:spcAft>
              <a:buSzPts val="1900"/>
              <a:buNone/>
              <a:defRPr sz="1600"/>
            </a:lvl9pPr>
          </a:lstStyle>
          <a:p>
            <a:endParaRPr/>
          </a:p>
        </p:txBody>
      </p:sp>
      <p:sp>
        <p:nvSpPr>
          <p:cNvPr id="247" name="Google Shape;247;p1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8" name="Google Shape;248;p15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9" name="Google Shape;249;p1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a:lvl1pPr>
            <a:lvl2pPr marL="0" marR="0" lvl="1" indent="0" algn="r">
              <a:lnSpc>
                <a:spcPct val="100000"/>
              </a:lnSpc>
              <a:spcBef>
                <a:spcPts val="0"/>
              </a:spcBef>
              <a:spcAft>
                <a:spcPts val="0"/>
              </a:spcAft>
              <a:buClr>
                <a:srgbClr val="000000"/>
              </a:buClr>
              <a:buSzPts val="1200"/>
              <a:buFont typeface="Arial"/>
              <a:buNone/>
              <a:defRPr/>
            </a:lvl2pPr>
            <a:lvl3pPr marL="0" marR="0" lvl="2" indent="0" algn="r">
              <a:lnSpc>
                <a:spcPct val="100000"/>
              </a:lnSpc>
              <a:spcBef>
                <a:spcPts val="0"/>
              </a:spcBef>
              <a:spcAft>
                <a:spcPts val="0"/>
              </a:spcAft>
              <a:buClr>
                <a:srgbClr val="000000"/>
              </a:buClr>
              <a:buSzPts val="1200"/>
              <a:buFont typeface="Arial"/>
              <a:buNone/>
              <a:defRPr/>
            </a:lvl3pPr>
            <a:lvl4pPr marL="0" marR="0" lvl="3" indent="0" algn="r">
              <a:lnSpc>
                <a:spcPct val="100000"/>
              </a:lnSpc>
              <a:spcBef>
                <a:spcPts val="0"/>
              </a:spcBef>
              <a:spcAft>
                <a:spcPts val="0"/>
              </a:spcAft>
              <a:buClr>
                <a:srgbClr val="000000"/>
              </a:buClr>
              <a:buSzPts val="1200"/>
              <a:buFont typeface="Arial"/>
              <a:buNone/>
              <a:defRPr/>
            </a:lvl4pPr>
            <a:lvl5pPr marL="0" marR="0" lvl="4" indent="0" algn="r">
              <a:lnSpc>
                <a:spcPct val="100000"/>
              </a:lnSpc>
              <a:spcBef>
                <a:spcPts val="0"/>
              </a:spcBef>
              <a:spcAft>
                <a:spcPts val="0"/>
              </a:spcAft>
              <a:buClr>
                <a:srgbClr val="000000"/>
              </a:buClr>
              <a:buSzPts val="1200"/>
              <a:buFont typeface="Arial"/>
              <a:buNone/>
              <a:defRPr/>
            </a:lvl5pPr>
            <a:lvl6pPr marL="0" marR="0" lvl="5" indent="0" algn="r">
              <a:lnSpc>
                <a:spcPct val="100000"/>
              </a:lnSpc>
              <a:spcBef>
                <a:spcPts val="0"/>
              </a:spcBef>
              <a:spcAft>
                <a:spcPts val="0"/>
              </a:spcAft>
              <a:buClr>
                <a:srgbClr val="000000"/>
              </a:buClr>
              <a:buSzPts val="1200"/>
              <a:buFont typeface="Arial"/>
              <a:buNone/>
              <a:defRPr/>
            </a:lvl6pPr>
            <a:lvl7pPr marL="0" marR="0" lvl="6" indent="0" algn="r">
              <a:lnSpc>
                <a:spcPct val="100000"/>
              </a:lnSpc>
              <a:spcBef>
                <a:spcPts val="0"/>
              </a:spcBef>
              <a:spcAft>
                <a:spcPts val="0"/>
              </a:spcAft>
              <a:buClr>
                <a:srgbClr val="000000"/>
              </a:buClr>
              <a:buSzPts val="1200"/>
              <a:buFont typeface="Arial"/>
              <a:buNone/>
              <a:defRPr/>
            </a:lvl7pPr>
            <a:lvl8pPr marL="0" marR="0" lvl="7" indent="0" algn="r">
              <a:lnSpc>
                <a:spcPct val="100000"/>
              </a:lnSpc>
              <a:spcBef>
                <a:spcPts val="0"/>
              </a:spcBef>
              <a:spcAft>
                <a:spcPts val="0"/>
              </a:spcAft>
              <a:buClr>
                <a:srgbClr val="000000"/>
              </a:buClr>
              <a:buSzPts val="1200"/>
              <a:buFont typeface="Arial"/>
              <a:buNone/>
              <a:defRPr/>
            </a:lvl8pPr>
            <a:lvl9pPr marL="0" marR="0" lvl="8" indent="0" algn="r">
              <a:lnSpc>
                <a:spcPct val="100000"/>
              </a:lnSpc>
              <a:spcBef>
                <a:spcPts val="0"/>
              </a:spcBef>
              <a:spcAft>
                <a:spcPts val="0"/>
              </a:spcAft>
              <a:buClr>
                <a:srgbClr val="000000"/>
              </a:buClr>
              <a:buSzPts val="1200"/>
              <a:buFont typeface="Arial"/>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50"/>
        <p:cNvGrpSpPr/>
        <p:nvPr/>
      </p:nvGrpSpPr>
      <p:grpSpPr>
        <a:xfrm>
          <a:off x="0" y="0"/>
          <a:ext cx="0" cy="0"/>
          <a:chOff x="0" y="0"/>
          <a:chExt cx="0" cy="0"/>
        </a:xfrm>
      </p:grpSpPr>
      <p:sp>
        <p:nvSpPr>
          <p:cNvPr id="251" name="Google Shape;251;p21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atin typeface="Roboto"/>
                <a:ea typeface="Roboto"/>
                <a:cs typeface="Roboto"/>
                <a:sym typeface="Roboto"/>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2" name="Google Shape;252;p21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latin typeface="Roboto"/>
                <a:ea typeface="Roboto"/>
                <a:cs typeface="Roboto"/>
                <a:sym typeface="Roboto"/>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3" name="Google Shape;253;p2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4" name="Google Shape;254;p2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5" name="Google Shape;255;p2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256"/>
        <p:cNvGrpSpPr/>
        <p:nvPr/>
      </p:nvGrpSpPr>
      <p:grpSpPr>
        <a:xfrm>
          <a:off x="0" y="0"/>
          <a:ext cx="0" cy="0"/>
          <a:chOff x="0" y="0"/>
          <a:chExt cx="0" cy="0"/>
        </a:xfrm>
      </p:grpSpPr>
      <p:sp>
        <p:nvSpPr>
          <p:cNvPr id="257" name="Google Shape;257;p218"/>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atin typeface="Roboto"/>
                <a:ea typeface="Roboto"/>
                <a:cs typeface="Roboto"/>
                <a:sym typeface="Roboto"/>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8" name="Google Shape;258;p218"/>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atin typeface="Roboto"/>
                <a:ea typeface="Roboto"/>
                <a:cs typeface="Roboto"/>
                <a:sym typeface="Roboto"/>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9" name="Google Shape;259;p218"/>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atin typeface="Roboto"/>
                <a:ea typeface="Roboto"/>
                <a:cs typeface="Roboto"/>
                <a:sym typeface="Roboto"/>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60" name="Google Shape;260;p218"/>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atin typeface="Roboto"/>
                <a:ea typeface="Roboto"/>
                <a:cs typeface="Roboto"/>
                <a:sym typeface="Roboto"/>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1" name="Google Shape;261;p218"/>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atin typeface="Roboto"/>
                <a:ea typeface="Roboto"/>
                <a:cs typeface="Roboto"/>
                <a:sym typeface="Roboto"/>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62" name="Google Shape;262;p2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3" name="Google Shape;263;p2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4" name="Google Shape;264;p2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265"/>
        <p:cNvGrpSpPr/>
        <p:nvPr/>
      </p:nvGrpSpPr>
      <p:grpSpPr>
        <a:xfrm>
          <a:off x="0" y="0"/>
          <a:ext cx="0" cy="0"/>
          <a:chOff x="0" y="0"/>
          <a:chExt cx="0" cy="0"/>
        </a:xfrm>
      </p:grpSpPr>
      <p:sp>
        <p:nvSpPr>
          <p:cNvPr id="266" name="Google Shape;266;p2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atin typeface="Roboto"/>
                <a:ea typeface="Roboto"/>
                <a:cs typeface="Roboto"/>
                <a:sym typeface="Roboto"/>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7" name="Google Shape;267;p2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8" name="Google Shape;268;p2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9" name="Google Shape;269;p2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270"/>
        <p:cNvGrpSpPr/>
        <p:nvPr/>
      </p:nvGrpSpPr>
      <p:grpSpPr>
        <a:xfrm>
          <a:off x="0" y="0"/>
          <a:ext cx="0" cy="0"/>
          <a:chOff x="0" y="0"/>
          <a:chExt cx="0" cy="0"/>
        </a:xfrm>
      </p:grpSpPr>
      <p:sp>
        <p:nvSpPr>
          <p:cNvPr id="271" name="Google Shape;271;p2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2" name="Google Shape;272;p2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3" name="Google Shape;273;p2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274"/>
        <p:cNvGrpSpPr/>
        <p:nvPr/>
      </p:nvGrpSpPr>
      <p:grpSpPr>
        <a:xfrm>
          <a:off x="0" y="0"/>
          <a:ext cx="0" cy="0"/>
          <a:chOff x="0" y="0"/>
          <a:chExt cx="0" cy="0"/>
        </a:xfrm>
      </p:grpSpPr>
      <p:sp>
        <p:nvSpPr>
          <p:cNvPr id="275" name="Google Shape;275;p221"/>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Roboto"/>
                <a:ea typeface="Roboto"/>
                <a:cs typeface="Roboto"/>
                <a:sym typeface="Roboto"/>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6" name="Google Shape;276;p221"/>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atin typeface="Roboto"/>
                <a:ea typeface="Roboto"/>
                <a:cs typeface="Roboto"/>
                <a:sym typeface="Roboto"/>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7" name="Google Shape;277;p221"/>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atin typeface="Roboto"/>
                <a:ea typeface="Roboto"/>
                <a:cs typeface="Roboto"/>
                <a:sym typeface="Roboto"/>
              </a:defRPr>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78" name="Google Shape;278;p2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9" name="Google Shape;279;p2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80" name="Google Shape;280;p2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281"/>
        <p:cNvGrpSpPr/>
        <p:nvPr/>
      </p:nvGrpSpPr>
      <p:grpSpPr>
        <a:xfrm>
          <a:off x="0" y="0"/>
          <a:ext cx="0" cy="0"/>
          <a:chOff x="0" y="0"/>
          <a:chExt cx="0" cy="0"/>
        </a:xfrm>
      </p:grpSpPr>
      <p:sp>
        <p:nvSpPr>
          <p:cNvPr id="282" name="Google Shape;282;p222"/>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Roboto"/>
                <a:ea typeface="Roboto"/>
                <a:cs typeface="Roboto"/>
                <a:sym typeface="Roboto"/>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83" name="Google Shape;283;p222"/>
          <p:cNvSpPr>
            <a:spLocks noGrp="1"/>
          </p:cNvSpPr>
          <p:nvPr>
            <p:ph type="pic" idx="2"/>
          </p:nvPr>
        </p:nvSpPr>
        <p:spPr>
          <a:xfrm>
            <a:off x="5183188" y="987425"/>
            <a:ext cx="6172500" cy="4873500"/>
          </a:xfrm>
          <a:prstGeom prst="rect">
            <a:avLst/>
          </a:prstGeom>
          <a:noFill/>
          <a:ln>
            <a:noFill/>
          </a:ln>
        </p:spPr>
      </p:sp>
      <p:sp>
        <p:nvSpPr>
          <p:cNvPr id="284" name="Google Shape;284;p22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atin typeface="Roboto"/>
                <a:ea typeface="Roboto"/>
                <a:cs typeface="Roboto"/>
                <a:sym typeface="Roboto"/>
              </a:defRPr>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85" name="Google Shape;285;p2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86" name="Google Shape;286;p2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87" name="Google Shape;287;p2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288"/>
        <p:cNvGrpSpPr/>
        <p:nvPr/>
      </p:nvGrpSpPr>
      <p:grpSpPr>
        <a:xfrm>
          <a:off x="0" y="0"/>
          <a:ext cx="0" cy="0"/>
          <a:chOff x="0" y="0"/>
          <a:chExt cx="0" cy="0"/>
        </a:xfrm>
      </p:grpSpPr>
      <p:sp>
        <p:nvSpPr>
          <p:cNvPr id="289" name="Google Shape;289;p2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atin typeface="Roboto"/>
                <a:ea typeface="Roboto"/>
                <a:cs typeface="Roboto"/>
                <a:sym typeface="Roboto"/>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0" name="Google Shape;290;p223"/>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atin typeface="Roboto"/>
                <a:ea typeface="Roboto"/>
                <a:cs typeface="Roboto"/>
                <a:sym typeface="Roboto"/>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91" name="Google Shape;291;p2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2" name="Google Shape;292;p2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3" name="Google Shape;293;p2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32"/>
        <p:cNvGrpSpPr/>
        <p:nvPr/>
      </p:nvGrpSpPr>
      <p:grpSpPr>
        <a:xfrm>
          <a:off x="0" y="0"/>
          <a:ext cx="0" cy="0"/>
          <a:chOff x="0" y="0"/>
          <a:chExt cx="0" cy="0"/>
        </a:xfrm>
      </p:grpSpPr>
      <p:sp>
        <p:nvSpPr>
          <p:cNvPr id="33" name="Google Shape;33;p20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0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2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294"/>
        <p:cNvGrpSpPr/>
        <p:nvPr/>
      </p:nvGrpSpPr>
      <p:grpSpPr>
        <a:xfrm>
          <a:off x="0" y="0"/>
          <a:ext cx="0" cy="0"/>
          <a:chOff x="0" y="0"/>
          <a:chExt cx="0" cy="0"/>
        </a:xfrm>
      </p:grpSpPr>
      <p:sp>
        <p:nvSpPr>
          <p:cNvPr id="295" name="Google Shape;295;p224"/>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atin typeface="Roboto"/>
                <a:ea typeface="Roboto"/>
                <a:cs typeface="Roboto"/>
                <a:sym typeface="Roboto"/>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6" name="Google Shape;296;p224"/>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atin typeface="Roboto"/>
                <a:ea typeface="Roboto"/>
                <a:cs typeface="Roboto"/>
                <a:sym typeface="Roboto"/>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97" name="Google Shape;297;p2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8" name="Google Shape;298;p2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9" name="Google Shape;299;p2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306"/>
        <p:cNvGrpSpPr/>
        <p:nvPr/>
      </p:nvGrpSpPr>
      <p:grpSpPr>
        <a:xfrm>
          <a:off x="0" y="0"/>
          <a:ext cx="0" cy="0"/>
          <a:chOff x="0" y="0"/>
          <a:chExt cx="0" cy="0"/>
        </a:xfrm>
      </p:grpSpPr>
      <p:sp>
        <p:nvSpPr>
          <p:cNvPr id="307" name="Google Shape;307;p1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p16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1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0" name="Google Shape;310;p1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1" name="Google Shape;311;p1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12"/>
        <p:cNvGrpSpPr/>
        <p:nvPr/>
      </p:nvGrpSpPr>
      <p:grpSpPr>
        <a:xfrm>
          <a:off x="0" y="0"/>
          <a:ext cx="0" cy="0"/>
          <a:chOff x="0" y="0"/>
          <a:chExt cx="0" cy="0"/>
        </a:xfrm>
      </p:grpSpPr>
      <p:sp>
        <p:nvSpPr>
          <p:cNvPr id="313" name="Google Shape;313;p1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17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17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6" name="Google Shape;316;p1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7" name="Google Shape;317;p1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8" name="Google Shape;318;p1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319"/>
        <p:cNvGrpSpPr/>
        <p:nvPr/>
      </p:nvGrpSpPr>
      <p:grpSpPr>
        <a:xfrm>
          <a:off x="0" y="0"/>
          <a:ext cx="0" cy="0"/>
          <a:chOff x="0" y="0"/>
          <a:chExt cx="0" cy="0"/>
        </a:xfrm>
      </p:grpSpPr>
      <p:sp>
        <p:nvSpPr>
          <p:cNvPr id="320" name="Google Shape;320;p1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1" name="Google Shape;321;p1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1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3" name="Google Shape;323;p1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4" name="Google Shape;324;p1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325"/>
        <p:cNvGrpSpPr/>
        <p:nvPr/>
      </p:nvGrpSpPr>
      <p:grpSpPr>
        <a:xfrm>
          <a:off x="0" y="0"/>
          <a:ext cx="0" cy="0"/>
          <a:chOff x="0" y="0"/>
          <a:chExt cx="0" cy="0"/>
        </a:xfrm>
      </p:grpSpPr>
      <p:sp>
        <p:nvSpPr>
          <p:cNvPr id="326" name="Google Shape;326;p1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7" name="Google Shape;327;p1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1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1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0" name="Google Shape;330;p1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Inhoud van twee">
  <p:cSld name="1_Inhoud van twee">
    <p:spTree>
      <p:nvGrpSpPr>
        <p:cNvPr id="1" name="Shape 331"/>
        <p:cNvGrpSpPr/>
        <p:nvPr/>
      </p:nvGrpSpPr>
      <p:grpSpPr>
        <a:xfrm>
          <a:off x="0" y="0"/>
          <a:ext cx="0" cy="0"/>
          <a:chOff x="0" y="0"/>
          <a:chExt cx="0" cy="0"/>
        </a:xfrm>
      </p:grpSpPr>
      <p:sp>
        <p:nvSpPr>
          <p:cNvPr id="332" name="Google Shape;332;p1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17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17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1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6" name="Google Shape;336;p1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7" name="Google Shape;337;p1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338"/>
        <p:cNvGrpSpPr/>
        <p:nvPr/>
      </p:nvGrpSpPr>
      <p:grpSpPr>
        <a:xfrm>
          <a:off x="0" y="0"/>
          <a:ext cx="0" cy="0"/>
          <a:chOff x="0" y="0"/>
          <a:chExt cx="0" cy="0"/>
        </a:xfrm>
      </p:grpSpPr>
      <p:sp>
        <p:nvSpPr>
          <p:cNvPr id="339" name="Google Shape;339;p1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0" name="Google Shape;340;p1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1" name="Google Shape;341;p1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2" name="Google Shape;342;p1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343"/>
        <p:cNvGrpSpPr/>
        <p:nvPr/>
      </p:nvGrpSpPr>
      <p:grpSpPr>
        <a:xfrm>
          <a:off x="0" y="0"/>
          <a:ext cx="0" cy="0"/>
          <a:chOff x="0" y="0"/>
          <a:chExt cx="0" cy="0"/>
        </a:xfrm>
      </p:grpSpPr>
      <p:sp>
        <p:nvSpPr>
          <p:cNvPr id="344" name="Google Shape;344;p17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17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Roboto"/>
                <a:ea typeface="Roboto"/>
                <a:cs typeface="Roboto"/>
                <a:sym typeface="Roboto"/>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6" name="Google Shape;346;p17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Roboto"/>
                <a:ea typeface="Roboto"/>
                <a:cs typeface="Roboto"/>
                <a:sym typeface="Roboto"/>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7" name="Google Shape;347;p1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8" name="Google Shape;348;p1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9" name="Google Shape;349;p1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el en verticale tekst">
  <p:cSld name="1_Titel en verticale tekst">
    <p:spTree>
      <p:nvGrpSpPr>
        <p:cNvPr id="1" name="Shape 350"/>
        <p:cNvGrpSpPr/>
        <p:nvPr/>
      </p:nvGrpSpPr>
      <p:grpSpPr>
        <a:xfrm>
          <a:off x="0" y="0"/>
          <a:ext cx="0" cy="0"/>
          <a:chOff x="0" y="0"/>
          <a:chExt cx="0" cy="0"/>
        </a:xfrm>
      </p:grpSpPr>
      <p:sp>
        <p:nvSpPr>
          <p:cNvPr id="351" name="Google Shape;351;p1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2" name="Google Shape;352;p17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1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4" name="Google Shape;354;p1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5" name="Google Shape;355;p1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Verticale titel en tekst">
  <p:cSld name="1_Verticale titel en tekst">
    <p:spTree>
      <p:nvGrpSpPr>
        <p:cNvPr id="1" name="Shape 356"/>
        <p:cNvGrpSpPr/>
        <p:nvPr/>
      </p:nvGrpSpPr>
      <p:grpSpPr>
        <a:xfrm>
          <a:off x="0" y="0"/>
          <a:ext cx="0" cy="0"/>
          <a:chOff x="0" y="0"/>
          <a:chExt cx="0" cy="0"/>
        </a:xfrm>
      </p:grpSpPr>
      <p:sp>
        <p:nvSpPr>
          <p:cNvPr id="357" name="Google Shape;357;p17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17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9" name="Google Shape;359;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0" name="Google Shape;360;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1" name="Google Shape;361;p1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38"/>
        <p:cNvGrpSpPr/>
        <p:nvPr/>
      </p:nvGrpSpPr>
      <p:grpSpPr>
        <a:xfrm>
          <a:off x="0" y="0"/>
          <a:ext cx="0" cy="0"/>
          <a:chOff x="0" y="0"/>
          <a:chExt cx="0" cy="0"/>
        </a:xfrm>
      </p:grpSpPr>
      <p:sp>
        <p:nvSpPr>
          <p:cNvPr id="39" name="Google Shape;39;p20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2"/>
        <p:cNvGrpSpPr/>
        <p:nvPr/>
      </p:nvGrpSpPr>
      <p:grpSpPr>
        <a:xfrm>
          <a:off x="0" y="0"/>
          <a:ext cx="0" cy="0"/>
          <a:chOff x="0" y="0"/>
          <a:chExt cx="0" cy="0"/>
        </a:xfrm>
      </p:grpSpPr>
      <p:sp>
        <p:nvSpPr>
          <p:cNvPr id="363" name="Google Shape;363;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4" name="Google Shape;364;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1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1pPr>
            <a:lvl2pPr marL="0" lvl="1"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2pPr>
            <a:lvl3pPr marL="0" lvl="2"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3pPr>
            <a:lvl4pPr marL="0" lvl="3"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4pPr>
            <a:lvl5pPr marL="0" lvl="4"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5pPr>
            <a:lvl6pPr marL="0" lvl="5"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6pPr>
            <a:lvl7pPr marL="0" lvl="6"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7pPr>
            <a:lvl8pPr marL="0" lvl="7"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8pPr>
            <a:lvl9pPr marL="0" lvl="8"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Quote Photo" type="tx">
  <p:cSld name="TITLE_AND_BODY">
    <p:spTree>
      <p:nvGrpSpPr>
        <p:cNvPr id="1" name="Shape 366"/>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67"/>
        <p:cNvGrpSpPr/>
        <p:nvPr/>
      </p:nvGrpSpPr>
      <p:grpSpPr>
        <a:xfrm>
          <a:off x="0" y="0"/>
          <a:ext cx="0" cy="0"/>
          <a:chOff x="0" y="0"/>
          <a:chExt cx="0" cy="0"/>
        </a:xfrm>
      </p:grpSpPr>
      <p:sp>
        <p:nvSpPr>
          <p:cNvPr id="368" name="Google Shape;368;p18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400"/>
              <a:buNone/>
              <a:defRPr sz="6000" b="1">
                <a:solidFill>
                  <a:srgbClr val="1A3B29"/>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9" name="Google Shape;369;p18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400" b="1">
                <a:solidFill>
                  <a:srgbClr val="266041"/>
                </a:solidFill>
                <a:latin typeface="Roboto"/>
                <a:ea typeface="Roboto"/>
                <a:cs typeface="Roboto"/>
                <a:sym typeface="Roboto"/>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370" name="Google Shape;370;p1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1" name="Google Shape;371;p1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2" name="Google Shape;372;p1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1pPr>
            <a:lvl2pPr marL="0" lvl="1"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2pPr>
            <a:lvl3pPr marL="0" lvl="2"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3pPr>
            <a:lvl4pPr marL="0" lvl="3"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4pPr>
            <a:lvl5pPr marL="0" lvl="4"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5pPr>
            <a:lvl6pPr marL="0" lvl="5"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6pPr>
            <a:lvl7pPr marL="0" lvl="6"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7pPr>
            <a:lvl8pPr marL="0" lvl="7"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8pPr>
            <a:lvl9pPr marL="0" lvl="8"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8"/>
        <p:cNvGrpSpPr/>
        <p:nvPr/>
      </p:nvGrpSpPr>
      <p:grpSpPr>
        <a:xfrm>
          <a:off x="0" y="0"/>
          <a:ext cx="0" cy="0"/>
          <a:chOff x="0" y="0"/>
          <a:chExt cx="0" cy="0"/>
        </a:xfrm>
      </p:grpSpPr>
      <p:sp>
        <p:nvSpPr>
          <p:cNvPr id="479" name="Google Shape;479;p41"/>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480"/>
        <p:cNvGrpSpPr/>
        <p:nvPr/>
      </p:nvGrpSpPr>
      <p:grpSpPr>
        <a:xfrm>
          <a:off x="0" y="0"/>
          <a:ext cx="0" cy="0"/>
          <a:chOff x="0" y="0"/>
          <a:chExt cx="0" cy="0"/>
        </a:xfrm>
      </p:grpSpPr>
      <p:sp>
        <p:nvSpPr>
          <p:cNvPr id="481" name="Google Shape;481;p1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2" name="Google Shape;482;p16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1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84" name="Google Shape;484;p1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5" name="Google Shape;485;p1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86"/>
        <p:cNvGrpSpPr/>
        <p:nvPr/>
      </p:nvGrpSpPr>
      <p:grpSpPr>
        <a:xfrm>
          <a:off x="0" y="0"/>
          <a:ext cx="0" cy="0"/>
          <a:chOff x="0" y="0"/>
          <a:chExt cx="0" cy="0"/>
        </a:xfrm>
      </p:grpSpPr>
      <p:sp>
        <p:nvSpPr>
          <p:cNvPr id="487" name="Google Shape;487;p1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8" name="Google Shape;488;p1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89" name="Google Shape;489;p114"/>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0"/>
        <p:cNvGrpSpPr/>
        <p:nvPr/>
      </p:nvGrpSpPr>
      <p:grpSpPr>
        <a:xfrm>
          <a:off x="0" y="0"/>
          <a:ext cx="0" cy="0"/>
          <a:chOff x="0" y="0"/>
          <a:chExt cx="0" cy="0"/>
        </a:xfrm>
      </p:grpSpPr>
      <p:sp>
        <p:nvSpPr>
          <p:cNvPr id="491" name="Google Shape;491;p1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2" name="Google Shape;492;p1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C8086"/>
              </a:buClr>
              <a:buSzPts val="2400"/>
              <a:buNone/>
              <a:defRPr sz="2400">
                <a:solidFill>
                  <a:srgbClr val="7C8086"/>
                </a:solidFill>
              </a:defRPr>
            </a:lvl1pPr>
            <a:lvl2pPr marL="914400" lvl="1" indent="-228600" algn="l">
              <a:lnSpc>
                <a:spcPct val="90000"/>
              </a:lnSpc>
              <a:spcBef>
                <a:spcPts val="500"/>
              </a:spcBef>
              <a:spcAft>
                <a:spcPts val="0"/>
              </a:spcAft>
              <a:buClr>
                <a:srgbClr val="7C8086"/>
              </a:buClr>
              <a:buSzPts val="2000"/>
              <a:buNone/>
              <a:defRPr sz="2000">
                <a:solidFill>
                  <a:srgbClr val="7C8086"/>
                </a:solidFill>
              </a:defRPr>
            </a:lvl2pPr>
            <a:lvl3pPr marL="1371600" lvl="2" indent="-228600" algn="l">
              <a:lnSpc>
                <a:spcPct val="90000"/>
              </a:lnSpc>
              <a:spcBef>
                <a:spcPts val="500"/>
              </a:spcBef>
              <a:spcAft>
                <a:spcPts val="0"/>
              </a:spcAft>
              <a:buClr>
                <a:srgbClr val="7C8086"/>
              </a:buClr>
              <a:buSzPts val="1800"/>
              <a:buNone/>
              <a:defRPr sz="1800">
                <a:solidFill>
                  <a:srgbClr val="7C8086"/>
                </a:solidFill>
              </a:defRPr>
            </a:lvl3pPr>
            <a:lvl4pPr marL="1828800" lvl="3" indent="-228600" algn="l">
              <a:lnSpc>
                <a:spcPct val="90000"/>
              </a:lnSpc>
              <a:spcBef>
                <a:spcPts val="500"/>
              </a:spcBef>
              <a:spcAft>
                <a:spcPts val="0"/>
              </a:spcAft>
              <a:buClr>
                <a:srgbClr val="7C8086"/>
              </a:buClr>
              <a:buSzPts val="1600"/>
              <a:buNone/>
              <a:defRPr sz="1600">
                <a:solidFill>
                  <a:srgbClr val="7C8086"/>
                </a:solidFill>
              </a:defRPr>
            </a:lvl4pPr>
            <a:lvl5pPr marL="2286000" lvl="4" indent="-228600" algn="l">
              <a:lnSpc>
                <a:spcPct val="90000"/>
              </a:lnSpc>
              <a:spcBef>
                <a:spcPts val="500"/>
              </a:spcBef>
              <a:spcAft>
                <a:spcPts val="0"/>
              </a:spcAft>
              <a:buClr>
                <a:srgbClr val="7C8086"/>
              </a:buClr>
              <a:buSzPts val="1600"/>
              <a:buNone/>
              <a:defRPr sz="1600">
                <a:solidFill>
                  <a:srgbClr val="7C8086"/>
                </a:solidFill>
              </a:defRPr>
            </a:lvl5pPr>
            <a:lvl6pPr marL="2743200" lvl="5" indent="-228600" algn="l">
              <a:lnSpc>
                <a:spcPct val="90000"/>
              </a:lnSpc>
              <a:spcBef>
                <a:spcPts val="500"/>
              </a:spcBef>
              <a:spcAft>
                <a:spcPts val="0"/>
              </a:spcAft>
              <a:buClr>
                <a:srgbClr val="7C8086"/>
              </a:buClr>
              <a:buSzPts val="1600"/>
              <a:buNone/>
              <a:defRPr sz="1600">
                <a:solidFill>
                  <a:srgbClr val="7C8086"/>
                </a:solidFill>
              </a:defRPr>
            </a:lvl6pPr>
            <a:lvl7pPr marL="3200400" lvl="6" indent="-228600" algn="l">
              <a:lnSpc>
                <a:spcPct val="90000"/>
              </a:lnSpc>
              <a:spcBef>
                <a:spcPts val="500"/>
              </a:spcBef>
              <a:spcAft>
                <a:spcPts val="0"/>
              </a:spcAft>
              <a:buClr>
                <a:srgbClr val="7C8086"/>
              </a:buClr>
              <a:buSzPts val="1600"/>
              <a:buNone/>
              <a:defRPr sz="1600">
                <a:solidFill>
                  <a:srgbClr val="7C8086"/>
                </a:solidFill>
              </a:defRPr>
            </a:lvl7pPr>
            <a:lvl8pPr marL="3657600" lvl="7" indent="-228600" algn="l">
              <a:lnSpc>
                <a:spcPct val="90000"/>
              </a:lnSpc>
              <a:spcBef>
                <a:spcPts val="500"/>
              </a:spcBef>
              <a:spcAft>
                <a:spcPts val="0"/>
              </a:spcAft>
              <a:buClr>
                <a:srgbClr val="7C8086"/>
              </a:buClr>
              <a:buSzPts val="1600"/>
              <a:buNone/>
              <a:defRPr sz="1600">
                <a:solidFill>
                  <a:srgbClr val="7C8086"/>
                </a:solidFill>
              </a:defRPr>
            </a:lvl8pPr>
            <a:lvl9pPr marL="4114800" lvl="8" indent="-228600" algn="l">
              <a:lnSpc>
                <a:spcPct val="90000"/>
              </a:lnSpc>
              <a:spcBef>
                <a:spcPts val="500"/>
              </a:spcBef>
              <a:spcAft>
                <a:spcPts val="0"/>
              </a:spcAft>
              <a:buClr>
                <a:srgbClr val="7C8086"/>
              </a:buClr>
              <a:buSzPts val="1600"/>
              <a:buNone/>
              <a:defRPr sz="1600">
                <a:solidFill>
                  <a:srgbClr val="7C8086"/>
                </a:solidFill>
              </a:defRPr>
            </a:lvl9pPr>
          </a:lstStyle>
          <a:p>
            <a:endParaRPr/>
          </a:p>
        </p:txBody>
      </p:sp>
      <p:sp>
        <p:nvSpPr>
          <p:cNvPr id="493" name="Google Shape;493;p115"/>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4"/>
        <p:cNvGrpSpPr/>
        <p:nvPr/>
      </p:nvGrpSpPr>
      <p:grpSpPr>
        <a:xfrm>
          <a:off x="0" y="0"/>
          <a:ext cx="0" cy="0"/>
          <a:chOff x="0" y="0"/>
          <a:chExt cx="0" cy="0"/>
        </a:xfrm>
      </p:grpSpPr>
      <p:sp>
        <p:nvSpPr>
          <p:cNvPr id="495" name="Google Shape;495;p116"/>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6" name="Google Shape;496;p116"/>
          <p:cNvSpPr txBox="1">
            <a:spLocks noGrp="1"/>
          </p:cNvSpPr>
          <p:nvPr>
            <p:ph type="body" idx="1"/>
          </p:nvPr>
        </p:nvSpPr>
        <p:spPr>
          <a:xfrm>
            <a:off x="42937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116"/>
          <p:cNvSpPr txBox="1">
            <a:spLocks noGrp="1"/>
          </p:cNvSpPr>
          <p:nvPr>
            <p:ph type="body" idx="2"/>
          </p:nvPr>
        </p:nvSpPr>
        <p:spPr>
          <a:xfrm>
            <a:off x="658103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116"/>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99"/>
        <p:cNvGrpSpPr/>
        <p:nvPr/>
      </p:nvGrpSpPr>
      <p:grpSpPr>
        <a:xfrm>
          <a:off x="0" y="0"/>
          <a:ext cx="0" cy="0"/>
          <a:chOff x="0" y="0"/>
          <a:chExt cx="0" cy="0"/>
        </a:xfrm>
      </p:grpSpPr>
      <p:sp>
        <p:nvSpPr>
          <p:cNvPr id="500" name="Google Shape;500;p1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1" name="Google Shape;501;p1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1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3" name="Google Shape;503;p1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4" name="Google Shape;504;p117"/>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5" name="Google Shape;505;p117"/>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6"/>
        <p:cNvGrpSpPr/>
        <p:nvPr/>
      </p:nvGrpSpPr>
      <p:grpSpPr>
        <a:xfrm>
          <a:off x="0" y="0"/>
          <a:ext cx="0" cy="0"/>
          <a:chOff x="0" y="0"/>
          <a:chExt cx="0" cy="0"/>
        </a:xfrm>
      </p:grpSpPr>
      <p:sp>
        <p:nvSpPr>
          <p:cNvPr id="507" name="Google Shape;507;p118"/>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8" name="Google Shape;508;p118"/>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2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1pPr>
            <a:lvl2pPr marL="0" lvl="1"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2pPr>
            <a:lvl3pPr marL="0" lvl="2"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3pPr>
            <a:lvl4pPr marL="0" lvl="3"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4pPr>
            <a:lvl5pPr marL="0" lvl="4"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5pPr>
            <a:lvl6pPr marL="0" lvl="5"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6pPr>
            <a:lvl7pPr marL="0" lvl="6"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7pPr>
            <a:lvl8pPr marL="0" lvl="7"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8pPr>
            <a:lvl9pPr marL="0" lvl="8"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9"/>
        <p:cNvGrpSpPr/>
        <p:nvPr/>
      </p:nvGrpSpPr>
      <p:grpSpPr>
        <a:xfrm>
          <a:off x="0" y="0"/>
          <a:ext cx="0" cy="0"/>
          <a:chOff x="0" y="0"/>
          <a:chExt cx="0" cy="0"/>
        </a:xfrm>
      </p:grpSpPr>
      <p:sp>
        <p:nvSpPr>
          <p:cNvPr id="510" name="Google Shape;510;p1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1" name="Google Shape;511;p1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2" name="Google Shape;512;p1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13" name="Google Shape;513;p119"/>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14"/>
        <p:cNvGrpSpPr/>
        <p:nvPr/>
      </p:nvGrpSpPr>
      <p:grpSpPr>
        <a:xfrm>
          <a:off x="0" y="0"/>
          <a:ext cx="0" cy="0"/>
          <a:chOff x="0" y="0"/>
          <a:chExt cx="0" cy="0"/>
        </a:xfrm>
      </p:grpSpPr>
      <p:sp>
        <p:nvSpPr>
          <p:cNvPr id="515" name="Google Shape;515;p1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6" name="Google Shape;516;p120"/>
          <p:cNvSpPr>
            <a:spLocks noGrp="1"/>
          </p:cNvSpPr>
          <p:nvPr>
            <p:ph type="pic" idx="2"/>
          </p:nvPr>
        </p:nvSpPr>
        <p:spPr>
          <a:xfrm>
            <a:off x="5183188" y="987425"/>
            <a:ext cx="6172200" cy="4873625"/>
          </a:xfrm>
          <a:prstGeom prst="rect">
            <a:avLst/>
          </a:prstGeom>
          <a:noFill/>
          <a:ln>
            <a:noFill/>
          </a:ln>
        </p:spPr>
      </p:sp>
      <p:sp>
        <p:nvSpPr>
          <p:cNvPr id="517" name="Google Shape;517;p1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18" name="Google Shape;518;p120"/>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9"/>
        <p:cNvGrpSpPr/>
        <p:nvPr/>
      </p:nvGrpSpPr>
      <p:grpSpPr>
        <a:xfrm>
          <a:off x="0" y="0"/>
          <a:ext cx="0" cy="0"/>
          <a:chOff x="0" y="0"/>
          <a:chExt cx="0" cy="0"/>
        </a:xfrm>
      </p:grpSpPr>
      <p:sp>
        <p:nvSpPr>
          <p:cNvPr id="520" name="Google Shape;520;p121"/>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1" name="Google Shape;521;p121"/>
          <p:cNvSpPr txBox="1">
            <a:spLocks noGrp="1"/>
          </p:cNvSpPr>
          <p:nvPr>
            <p:ph type="body" idx="1"/>
          </p:nvPr>
        </p:nvSpPr>
        <p:spPr>
          <a:xfrm rot="5400000">
            <a:off x="3671453" y="-1914215"/>
            <a:ext cx="4849095" cy="113332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121"/>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23"/>
        <p:cNvGrpSpPr/>
        <p:nvPr/>
      </p:nvGrpSpPr>
      <p:grpSpPr>
        <a:xfrm>
          <a:off x="0" y="0"/>
          <a:ext cx="0" cy="0"/>
          <a:chOff x="0" y="0"/>
          <a:chExt cx="0" cy="0"/>
        </a:xfrm>
      </p:grpSpPr>
      <p:sp>
        <p:nvSpPr>
          <p:cNvPr id="524" name="Google Shape;524;p1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5" name="Google Shape;525;p1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p122"/>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el en object" type="obj">
  <p:cSld name="Titel en objec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2704122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31892353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el en verticale tekst" type="vertTx">
  <p:cSld name="Titel en verticale tekst">
    <p:spTree>
      <p:nvGrpSpPr>
        <p:cNvPr id="1" name="Shape 25"/>
        <p:cNvGrpSpPr/>
        <p:nvPr/>
      </p:nvGrpSpPr>
      <p:grpSpPr>
        <a:xfrm>
          <a:off x="0" y="0"/>
          <a:ext cx="0" cy="0"/>
          <a:chOff x="0" y="0"/>
          <a:chExt cx="0" cy="0"/>
        </a:xfrm>
      </p:grpSpPr>
      <p:sp>
        <p:nvSpPr>
          <p:cNvPr id="26" name="Google Shape;26;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771153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e titel en tekst">
    <p:spTree>
      <p:nvGrpSpPr>
        <p:cNvPr id="1" name="Shape 31"/>
        <p:cNvGrpSpPr/>
        <p:nvPr/>
      </p:nvGrpSpPr>
      <p:grpSpPr>
        <a:xfrm>
          <a:off x="0" y="0"/>
          <a:ext cx="0" cy="0"/>
          <a:chOff x="0" y="0"/>
          <a:chExt cx="0" cy="0"/>
        </a:xfrm>
      </p:grpSpPr>
      <p:sp>
        <p:nvSpPr>
          <p:cNvPr id="32" name="Google Shape;32;p4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42520234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354B9-2E03-B74C-67D4-2DA6BCB41A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78AD27-F2E5-685D-1C8D-D2A873A69C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8DDB8861-50D4-9371-8FE3-B3CE16E7C3C8}"/>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773660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938E1-1010-2720-FFCB-16F84DF5C9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014723-C13E-39DB-5B58-B17D0D8016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D15BC9B-9224-EA5A-B774-1CCDD7D673C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23187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en object">
  <p:cSld name="1_Titel en object">
    <p:spTree>
      <p:nvGrpSpPr>
        <p:cNvPr id="1" name="Shape 49"/>
        <p:cNvGrpSpPr/>
        <p:nvPr/>
      </p:nvGrpSpPr>
      <p:grpSpPr>
        <a:xfrm>
          <a:off x="0" y="0"/>
          <a:ext cx="0" cy="0"/>
          <a:chOff x="0" y="0"/>
          <a:chExt cx="0" cy="0"/>
        </a:xfrm>
      </p:grpSpPr>
      <p:sp>
        <p:nvSpPr>
          <p:cNvPr id="50" name="Google Shape;50;p2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650F4-F19A-FD1F-33DA-228112BC51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11CD26-17D5-4F8F-C014-DA8E55A8E5A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0C09DBF-105C-516B-979E-1DC66B6F374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6923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72E1-F1E9-4F84-93F7-DB0FA065D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DCF5BA-6D92-5C3B-81DD-568C3A1D1ECA}"/>
              </a:ext>
            </a:extLst>
          </p:cNvPr>
          <p:cNvSpPr>
            <a:spLocks noGrp="1"/>
          </p:cNvSpPr>
          <p:nvPr>
            <p:ph sz="half" idx="1"/>
          </p:nvPr>
        </p:nvSpPr>
        <p:spPr>
          <a:xfrm>
            <a:off x="42937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98FCCF-B1D1-4C74-5606-FD415A4D3A07}"/>
              </a:ext>
            </a:extLst>
          </p:cNvPr>
          <p:cNvSpPr>
            <a:spLocks noGrp="1"/>
          </p:cNvSpPr>
          <p:nvPr>
            <p:ph sz="half" idx="2"/>
          </p:nvPr>
        </p:nvSpPr>
        <p:spPr>
          <a:xfrm>
            <a:off x="658103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2C4C8FC6-0C57-32CA-AA92-1150E615D96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519147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D90CB6-3FBE-553D-F3DF-7D760407EF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C8D75B-4A7D-DCF2-D1C1-D5FE0CE126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4F8C11-924D-5F1D-B61B-1732AA3D44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802C58-9A2B-2FA6-1B01-1E3458302E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0E7399D8-8F8C-89EA-E985-5056DBCD94AB}"/>
              </a:ext>
            </a:extLst>
          </p:cNvPr>
          <p:cNvSpPr>
            <a:spLocks noGrp="1"/>
          </p:cNvSpPr>
          <p:nvPr>
            <p:ph type="ftr" sz="quarter" idx="11"/>
          </p:nvPr>
        </p:nvSpPr>
        <p:spPr/>
        <p:txBody>
          <a:bodyPr/>
          <a:lstStyle/>
          <a:p>
            <a:endParaRPr lang="en-US"/>
          </a:p>
        </p:txBody>
      </p:sp>
      <p:sp>
        <p:nvSpPr>
          <p:cNvPr id="10" name="Title 1">
            <a:extLst>
              <a:ext uri="{FF2B5EF4-FFF2-40B4-BE49-F238E27FC236}">
                <a16:creationId xmlns:a16="http://schemas.microsoft.com/office/drawing/2014/main" id="{9475BEF0-102D-9D6C-C099-1B9541648CEF}"/>
              </a:ext>
            </a:extLst>
          </p:cNvPr>
          <p:cNvSpPr>
            <a:spLocks noGrp="1"/>
          </p:cNvSpPr>
          <p:nvPr>
            <p:ph type="title"/>
          </p:nvPr>
        </p:nvSpPr>
        <p:spPr>
          <a:xfrm>
            <a:off x="429370" y="237905"/>
            <a:ext cx="11333260" cy="708301"/>
          </a:xfrm>
        </p:spPr>
        <p:txBody>
          <a:bodyPr/>
          <a:lstStyle/>
          <a:p>
            <a:r>
              <a:rPr lang="en-US"/>
              <a:t>Click to edit Master title style</a:t>
            </a:r>
          </a:p>
        </p:txBody>
      </p:sp>
    </p:spTree>
    <p:extLst>
      <p:ext uri="{BB962C8B-B14F-4D97-AF65-F5344CB8AC3E}">
        <p14:creationId xmlns:p14="http://schemas.microsoft.com/office/powerpoint/2010/main" val="11255380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11633-FFEF-C7B8-CC36-FCD833F2C0C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9A60AB2C-C6D9-1FBA-F38D-66C87E2CBE1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2183442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1F9E806-A7EB-CD4A-09C1-5D3C964F9A30}"/>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670947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90913-F139-720D-A471-BF16CE7E0C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3F6C10-194D-8695-EFB5-C69701487B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704B41-B4C5-78F9-3A4F-1E545A2B29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1E76FF2-BA94-C7FF-75D7-A6C4255E647F}"/>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655011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A75D2-25F0-5B32-6CA5-3C07CA5901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A6D55A-EB3E-5BA2-C639-F0303E7905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8F474F8-2228-C352-BD07-AB53BF0C4E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E866A78-6846-8A72-8E17-89480CE0027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541092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50210-6ED4-0D0D-3604-52BA86D2AA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8E2B50-B6BF-00BE-BD19-F25F9F3992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D5BFE62-BABD-C153-7F10-53FC223D65E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30728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67269C-4750-48F0-1F31-E4F6D2BD1A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D24F23-9675-6120-3849-090C5EBE54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C210BAA-EE30-E329-4801-7C3D251C773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1391781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‹nr.›</a:t>
            </a:fld>
            <a:endParaRPr lang="en"/>
          </a:p>
        </p:txBody>
      </p:sp>
    </p:spTree>
    <p:extLst>
      <p:ext uri="{BB962C8B-B14F-4D97-AF65-F5344CB8AC3E}">
        <p14:creationId xmlns:p14="http://schemas.microsoft.com/office/powerpoint/2010/main" val="258037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55"/>
        <p:cNvGrpSpPr/>
        <p:nvPr/>
      </p:nvGrpSpPr>
      <p:grpSpPr>
        <a:xfrm>
          <a:off x="0" y="0"/>
          <a:ext cx="0" cy="0"/>
          <a:chOff x="0" y="0"/>
          <a:chExt cx="0" cy="0"/>
        </a:xfrm>
      </p:grpSpPr>
      <p:sp>
        <p:nvSpPr>
          <p:cNvPr id="56" name="Google Shape;56;p2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Quote Photo" type="tx">
  <p:cSld name="Quote Photo">
    <p:spTree>
      <p:nvGrpSpPr>
        <p:cNvPr id="1" name="Shape 25"/>
        <p:cNvGrpSpPr/>
        <p:nvPr/>
      </p:nvGrpSpPr>
      <p:grpSpPr>
        <a:xfrm>
          <a:off x="0" y="0"/>
          <a:ext cx="0" cy="0"/>
          <a:chOff x="0" y="0"/>
          <a:chExt cx="0" cy="0"/>
        </a:xfrm>
      </p:grpSpPr>
    </p:spTree>
    <p:extLst>
      <p:ext uri="{BB962C8B-B14F-4D97-AF65-F5344CB8AC3E}">
        <p14:creationId xmlns:p14="http://schemas.microsoft.com/office/powerpoint/2010/main" val="141243829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el en object" type="obj">
  <p:cSld name="Titel en object">
    <p:spTree>
      <p:nvGrpSpPr>
        <p:cNvPr id="1" name="Shape 15"/>
        <p:cNvGrpSpPr/>
        <p:nvPr/>
      </p:nvGrpSpPr>
      <p:grpSpPr>
        <a:xfrm>
          <a:off x="0" y="0"/>
          <a:ext cx="0" cy="0"/>
          <a:chOff x="0" y="0"/>
          <a:chExt cx="0" cy="0"/>
        </a:xfrm>
      </p:grpSpPr>
      <p:sp>
        <p:nvSpPr>
          <p:cNvPr id="16" name="Google Shape;1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212400009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1pPr>
            <a:lvl2pPr marL="0" lvl="1"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2pPr>
            <a:lvl3pPr marL="0" lvl="2"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3pPr>
            <a:lvl4pPr marL="0" lvl="3"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4pPr>
            <a:lvl5pPr marL="0" lvl="4"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5pPr>
            <a:lvl6pPr marL="0" lvl="5"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6pPr>
            <a:lvl7pPr marL="0" lvl="6"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7pPr>
            <a:lvl8pPr marL="0" lvl="7"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8pPr>
            <a:lvl9pPr marL="0" lvl="8" indent="0" algn="r">
              <a:lnSpc>
                <a:spcPct val="100000"/>
              </a:lnSpc>
              <a:spcBef>
                <a:spcPts val="0"/>
              </a:spcBef>
              <a:spcAft>
                <a:spcPts val="0"/>
              </a:spcAft>
              <a:buSzPts val="1200"/>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36942537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Quote Photo" type="tx">
  <p:cSld name="Quote Photo">
    <p:spTree>
      <p:nvGrpSpPr>
        <p:cNvPr id="1" name="Shape 25"/>
        <p:cNvGrpSpPr/>
        <p:nvPr/>
      </p:nvGrpSpPr>
      <p:grpSpPr>
        <a:xfrm>
          <a:off x="0" y="0"/>
          <a:ext cx="0" cy="0"/>
          <a:chOff x="0" y="0"/>
          <a:chExt cx="0" cy="0"/>
        </a:xfrm>
      </p:grpSpPr>
    </p:spTree>
    <p:extLst>
      <p:ext uri="{BB962C8B-B14F-4D97-AF65-F5344CB8AC3E}">
        <p14:creationId xmlns:p14="http://schemas.microsoft.com/office/powerpoint/2010/main" val="9768253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6"/>
        <p:cNvGrpSpPr/>
        <p:nvPr/>
      </p:nvGrpSpPr>
      <p:grpSpPr>
        <a:xfrm>
          <a:off x="0" y="0"/>
          <a:ext cx="0" cy="0"/>
          <a:chOff x="0" y="0"/>
          <a:chExt cx="0" cy="0"/>
        </a:xfrm>
      </p:grpSpPr>
      <p:sp>
        <p:nvSpPr>
          <p:cNvPr id="27" name="Google Shape;27;p3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400"/>
              <a:buNone/>
              <a:defRPr sz="6000" b="1">
                <a:solidFill>
                  <a:srgbClr val="1A3B29"/>
                </a:solidFill>
                <a:latin typeface="Poppins"/>
                <a:ea typeface="Poppins"/>
                <a:cs typeface="Poppins"/>
                <a:sym typeface="Poppi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400" b="1">
                <a:solidFill>
                  <a:srgbClr val="266041"/>
                </a:solidFill>
                <a:latin typeface="Work Sans"/>
                <a:ea typeface="Work Sans"/>
                <a:cs typeface="Work Sans"/>
                <a:sym typeface="Work Sans"/>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29" name="Google Shape;2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a:lvl1pPr>
            <a:lvl2pPr marL="0" marR="0" lvl="1" indent="0" algn="r">
              <a:lnSpc>
                <a:spcPct val="100000"/>
              </a:lnSpc>
              <a:spcBef>
                <a:spcPts val="0"/>
              </a:spcBef>
              <a:spcAft>
                <a:spcPts val="0"/>
              </a:spcAft>
              <a:buClr>
                <a:srgbClr val="000000"/>
              </a:buClr>
              <a:buSzPts val="1200"/>
              <a:buFont typeface="Arial"/>
              <a:buNone/>
              <a:defRPr/>
            </a:lvl2pPr>
            <a:lvl3pPr marL="0" marR="0" lvl="2" indent="0" algn="r">
              <a:lnSpc>
                <a:spcPct val="100000"/>
              </a:lnSpc>
              <a:spcBef>
                <a:spcPts val="0"/>
              </a:spcBef>
              <a:spcAft>
                <a:spcPts val="0"/>
              </a:spcAft>
              <a:buClr>
                <a:srgbClr val="000000"/>
              </a:buClr>
              <a:buSzPts val="1200"/>
              <a:buFont typeface="Arial"/>
              <a:buNone/>
              <a:defRPr/>
            </a:lvl3pPr>
            <a:lvl4pPr marL="0" marR="0" lvl="3" indent="0" algn="r">
              <a:lnSpc>
                <a:spcPct val="100000"/>
              </a:lnSpc>
              <a:spcBef>
                <a:spcPts val="0"/>
              </a:spcBef>
              <a:spcAft>
                <a:spcPts val="0"/>
              </a:spcAft>
              <a:buClr>
                <a:srgbClr val="000000"/>
              </a:buClr>
              <a:buSzPts val="1200"/>
              <a:buFont typeface="Arial"/>
              <a:buNone/>
              <a:defRPr/>
            </a:lvl4pPr>
            <a:lvl5pPr marL="0" marR="0" lvl="4" indent="0" algn="r">
              <a:lnSpc>
                <a:spcPct val="100000"/>
              </a:lnSpc>
              <a:spcBef>
                <a:spcPts val="0"/>
              </a:spcBef>
              <a:spcAft>
                <a:spcPts val="0"/>
              </a:spcAft>
              <a:buClr>
                <a:srgbClr val="000000"/>
              </a:buClr>
              <a:buSzPts val="1200"/>
              <a:buFont typeface="Arial"/>
              <a:buNone/>
              <a:defRPr/>
            </a:lvl5pPr>
            <a:lvl6pPr marL="0" marR="0" lvl="5" indent="0" algn="r">
              <a:lnSpc>
                <a:spcPct val="100000"/>
              </a:lnSpc>
              <a:spcBef>
                <a:spcPts val="0"/>
              </a:spcBef>
              <a:spcAft>
                <a:spcPts val="0"/>
              </a:spcAft>
              <a:buClr>
                <a:srgbClr val="000000"/>
              </a:buClr>
              <a:buSzPts val="1200"/>
              <a:buFont typeface="Arial"/>
              <a:buNone/>
              <a:defRPr/>
            </a:lvl6pPr>
            <a:lvl7pPr marL="0" marR="0" lvl="6" indent="0" algn="r">
              <a:lnSpc>
                <a:spcPct val="100000"/>
              </a:lnSpc>
              <a:spcBef>
                <a:spcPts val="0"/>
              </a:spcBef>
              <a:spcAft>
                <a:spcPts val="0"/>
              </a:spcAft>
              <a:buClr>
                <a:srgbClr val="000000"/>
              </a:buClr>
              <a:buSzPts val="1200"/>
              <a:buFont typeface="Arial"/>
              <a:buNone/>
              <a:defRPr/>
            </a:lvl7pPr>
            <a:lvl8pPr marL="0" marR="0" lvl="7" indent="0" algn="r">
              <a:lnSpc>
                <a:spcPct val="100000"/>
              </a:lnSpc>
              <a:spcBef>
                <a:spcPts val="0"/>
              </a:spcBef>
              <a:spcAft>
                <a:spcPts val="0"/>
              </a:spcAft>
              <a:buClr>
                <a:srgbClr val="000000"/>
              </a:buClr>
              <a:buSzPts val="1200"/>
              <a:buFont typeface="Arial"/>
              <a:buNone/>
              <a:defRPr/>
            </a:lvl8pPr>
            <a:lvl9pPr marL="0" marR="0" lvl="8" indent="0" algn="r">
              <a:lnSpc>
                <a:spcPct val="100000"/>
              </a:lnSpc>
              <a:spcBef>
                <a:spcPts val="0"/>
              </a:spcBef>
              <a:spcAft>
                <a:spcPts val="0"/>
              </a:spcAft>
              <a:buClr>
                <a:srgbClr val="000000"/>
              </a:buClr>
              <a:buSzPts val="1200"/>
              <a:buFont typeface="Arial"/>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31752891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el en verticale tekst" type="vertTx">
  <p:cSld name="Titel en verticale tekst">
    <p:spTree>
      <p:nvGrpSpPr>
        <p:cNvPr id="1" name="Shape 32"/>
        <p:cNvGrpSpPr/>
        <p:nvPr/>
      </p:nvGrpSpPr>
      <p:grpSpPr>
        <a:xfrm>
          <a:off x="0" y="0"/>
          <a:ext cx="0" cy="0"/>
          <a:chOff x="0" y="0"/>
          <a:chExt cx="0" cy="0"/>
        </a:xfrm>
      </p:grpSpPr>
      <p:sp>
        <p:nvSpPr>
          <p:cNvPr id="33" name="Google Shape;33;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4401441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e titel en tekst">
    <p:spTree>
      <p:nvGrpSpPr>
        <p:cNvPr id="1" name="Shape 38"/>
        <p:cNvGrpSpPr/>
        <p:nvPr/>
      </p:nvGrpSpPr>
      <p:grpSpPr>
        <a:xfrm>
          <a:off x="0" y="0"/>
          <a:ext cx="0" cy="0"/>
          <a:chOff x="0" y="0"/>
          <a:chExt cx="0" cy="0"/>
        </a:xfrm>
      </p:grpSpPr>
      <p:sp>
        <p:nvSpPr>
          <p:cNvPr id="39" name="Google Shape;39;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40383559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87F6C-1ACF-4A40-B6E9-252B655992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43AA72-2C41-2A43-B8C9-DBA6DD53588A}"/>
              </a:ext>
            </a:extLst>
          </p:cNvPr>
          <p:cNvSpPr>
            <a:spLocks noGrp="1"/>
          </p:cNvSpPr>
          <p:nvPr>
            <p:ph type="dt" sz="half" idx="10"/>
          </p:nvPr>
        </p:nvSpPr>
        <p:spPr/>
        <p:txBody>
          <a:bodyPr/>
          <a:lstStyle>
            <a:lvl1pPr>
              <a:defRPr/>
            </a:lvl1pPr>
          </a:lstStyle>
          <a:p>
            <a:fld id="{6B70437F-9880-4044-8FB2-26E85CC6DB5E}" type="datetimeFigureOut">
              <a:rPr lang="en-US" smtClean="0"/>
              <a:pPr/>
              <a:t>6/9/2026</a:t>
            </a:fld>
            <a:endParaRPr lang="en-US"/>
          </a:p>
        </p:txBody>
      </p:sp>
      <p:sp>
        <p:nvSpPr>
          <p:cNvPr id="4" name="Footer Placeholder 3">
            <a:extLst>
              <a:ext uri="{FF2B5EF4-FFF2-40B4-BE49-F238E27FC236}">
                <a16:creationId xmlns:a16="http://schemas.microsoft.com/office/drawing/2014/main" id="{F0159806-5EF2-A147-9884-FA0A6C933B92}"/>
              </a:ext>
            </a:extLst>
          </p:cNvPr>
          <p:cNvSpPr>
            <a:spLocks noGrp="1"/>
          </p:cNvSpPr>
          <p:nvPr>
            <p:ph type="ftr" sz="quarter" idx="11"/>
          </p:nvPr>
        </p:nvSpPr>
        <p:spPr/>
        <p:txBody>
          <a:bodyPr/>
          <a:lstStyle>
            <a:lvl1pPr>
              <a:defRPr/>
            </a:lvl1pPr>
          </a:lstStyle>
          <a:p>
            <a:endParaRPr lang="en-US"/>
          </a:p>
        </p:txBody>
      </p:sp>
      <p:sp>
        <p:nvSpPr>
          <p:cNvPr id="5" name="Slide Number Placeholder 4">
            <a:extLst>
              <a:ext uri="{FF2B5EF4-FFF2-40B4-BE49-F238E27FC236}">
                <a16:creationId xmlns:a16="http://schemas.microsoft.com/office/drawing/2014/main" id="{7D8078B8-F6CC-C743-8D0B-CAC35D8312F4}"/>
              </a:ext>
            </a:extLst>
          </p:cNvPr>
          <p:cNvSpPr>
            <a:spLocks noGrp="1"/>
          </p:cNvSpPr>
          <p:nvPr>
            <p:ph type="sldNum" sz="quarter" idx="12"/>
          </p:nvPr>
        </p:nvSpPr>
        <p:spPr/>
        <p:txBody>
          <a:bodyPr/>
          <a:lstStyle>
            <a:lvl1pPr>
              <a:defRPr/>
            </a:lvl1pPr>
          </a:lstStyle>
          <a:p>
            <a:fld id="{F14B5E92-04C9-5E44-84EC-0189BA79F510}" type="slidenum">
              <a:rPr lang="en-US" smtClean="0"/>
              <a:pPr/>
              <a:t>‹nr.›</a:t>
            </a:fld>
            <a:endParaRPr lang="en-US"/>
          </a:p>
        </p:txBody>
      </p:sp>
    </p:spTree>
    <p:extLst>
      <p:ext uri="{BB962C8B-B14F-4D97-AF65-F5344CB8AC3E}">
        <p14:creationId xmlns:p14="http://schemas.microsoft.com/office/powerpoint/2010/main" val="38682611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‹nr.›</a:t>
            </a:fld>
            <a:endParaRPr lang="en"/>
          </a:p>
        </p:txBody>
      </p:sp>
    </p:spTree>
    <p:extLst>
      <p:ext uri="{BB962C8B-B14F-4D97-AF65-F5344CB8AC3E}">
        <p14:creationId xmlns:p14="http://schemas.microsoft.com/office/powerpoint/2010/main" val="761514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491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image" Target="../media/image2.jpeg"/><Relationship Id="rId5" Type="http://schemas.openxmlformats.org/officeDocument/2006/relationships/slideLayout" Target="../slideLayouts/slideLayout95.xml"/><Relationship Id="rId10" Type="http://schemas.openxmlformats.org/officeDocument/2006/relationships/theme" Target="../theme/theme1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1.jpg"/><Relationship Id="rId5" Type="http://schemas.openxmlformats.org/officeDocument/2006/relationships/theme" Target="../theme/theme2.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jp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image" Target="../media/image1.jpg"/><Relationship Id="rId5" Type="http://schemas.openxmlformats.org/officeDocument/2006/relationships/slideLayout" Target="../slideLayouts/slideLayout46.xml"/><Relationship Id="rId10" Type="http://schemas.openxmlformats.org/officeDocument/2006/relationships/theme" Target="../theme/theme5.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jp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image" Target="../media/image1.jpg"/><Relationship Id="rId5" Type="http://schemas.openxmlformats.org/officeDocument/2006/relationships/theme" Target="../theme/theme8.xml"/><Relationship Id="rId4"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2.jpe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9"/>
        <p:cNvGrpSpPr/>
        <p:nvPr/>
      </p:nvGrpSpPr>
      <p:grpSpPr>
        <a:xfrm>
          <a:off x="0" y="0"/>
          <a:ext cx="0" cy="0"/>
          <a:chOff x="0" y="0"/>
          <a:chExt cx="0" cy="0"/>
        </a:xfrm>
      </p:grpSpPr>
      <p:sp>
        <p:nvSpPr>
          <p:cNvPr id="10" name="Google Shape;10;p1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4255501745"/>
      </p:ext>
    </p:extLst>
  </p:cSld>
  <p:clrMap bg1="lt1" tx1="dk1" bg2="dk2"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6">
            <a:alphaModFix/>
          </a:blip>
          <a:stretch>
            <a:fillRect/>
          </a:stretch>
        </a:blipFill>
        <a:effectLst/>
      </p:bgPr>
    </p:bg>
    <p:spTree>
      <p:nvGrpSpPr>
        <p:cNvPr id="1" name="Shape 83"/>
        <p:cNvGrpSpPr/>
        <p:nvPr/>
      </p:nvGrpSpPr>
      <p:grpSpPr>
        <a:xfrm>
          <a:off x="0" y="0"/>
          <a:ext cx="0" cy="0"/>
          <a:chOff x="0" y="0"/>
          <a:chExt cx="0" cy="0"/>
        </a:xfrm>
      </p:grpSpPr>
      <p:sp>
        <p:nvSpPr>
          <p:cNvPr id="84" name="Google Shape;8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5" name="Google Shape;85;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7" name="Google Shape;8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54"/>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a:buNone/>
              <a:defRPr sz="4400" b="1" i="0" u="none" strike="noStrike" cap="non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 name="Google Shape;113;p154"/>
          <p:cNvSpPr txBox="1">
            <a:spLocks noGrp="1"/>
          </p:cNvSpPr>
          <p:nvPr>
            <p:ph type="body" idx="1"/>
          </p:nvPr>
        </p:nvSpPr>
        <p:spPr>
          <a:xfrm>
            <a:off x="429370" y="1327868"/>
            <a:ext cx="11333260" cy="4849095"/>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114" name="Google Shape;114;p154"/>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1200" b="0"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9"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167"/>
        <p:cNvGrpSpPr/>
        <p:nvPr/>
      </p:nvGrpSpPr>
      <p:grpSpPr>
        <a:xfrm>
          <a:off x="0" y="0"/>
          <a:ext cx="0" cy="0"/>
          <a:chOff x="0" y="0"/>
          <a:chExt cx="0" cy="0"/>
        </a:xfrm>
      </p:grpSpPr>
      <p:sp>
        <p:nvSpPr>
          <p:cNvPr id="168" name="Google Shape;16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9" name="Google Shape;169;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0" name="Google Shape;17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1" name="Google Shape;17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2" name="Google Shape;17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83"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238"/>
        <p:cNvGrpSpPr/>
        <p:nvPr/>
      </p:nvGrpSpPr>
      <p:grpSpPr>
        <a:xfrm>
          <a:off x="0" y="0"/>
          <a:ext cx="0" cy="0"/>
          <a:chOff x="0" y="0"/>
          <a:chExt cx="0" cy="0"/>
        </a:xfrm>
      </p:grpSpPr>
      <p:sp>
        <p:nvSpPr>
          <p:cNvPr id="239" name="Google Shape;239;p1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240" name="Google Shape;240;p15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241" name="Google Shape;241;p1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242" name="Google Shape;242;p1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243" name="Google Shape;243;p1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300"/>
        <p:cNvGrpSpPr/>
        <p:nvPr/>
      </p:nvGrpSpPr>
      <p:grpSpPr>
        <a:xfrm>
          <a:off x="0" y="0"/>
          <a:ext cx="0" cy="0"/>
          <a:chOff x="0" y="0"/>
          <a:chExt cx="0" cy="0"/>
        </a:xfrm>
      </p:grpSpPr>
      <p:sp>
        <p:nvSpPr>
          <p:cNvPr id="301" name="Google Shape;301;p1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2" name="Google Shape;302;p1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3" name="Google Shape;303;p1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4" name="Google Shape;304;p1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5" name="Google Shape;305;p1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474"/>
        <p:cNvGrpSpPr/>
        <p:nvPr/>
      </p:nvGrpSpPr>
      <p:grpSpPr>
        <a:xfrm>
          <a:off x="0" y="0"/>
          <a:ext cx="0" cy="0"/>
          <a:chOff x="0" y="0"/>
          <a:chExt cx="0" cy="0"/>
        </a:xfrm>
      </p:grpSpPr>
      <p:sp>
        <p:nvSpPr>
          <p:cNvPr id="475" name="Google Shape;475;p32"/>
          <p:cNvSpPr txBox="1">
            <a:spLocks noGrp="1"/>
          </p:cNvSpPr>
          <p:nvPr>
            <p:ph type="title"/>
          </p:nvPr>
        </p:nvSpPr>
        <p:spPr>
          <a:xfrm>
            <a:off x="429370" y="237905"/>
            <a:ext cx="11333260" cy="70830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a:buNone/>
              <a:defRPr sz="4400" b="1"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76" name="Google Shape;476;p32"/>
          <p:cNvSpPr txBox="1">
            <a:spLocks noGrp="1"/>
          </p:cNvSpPr>
          <p:nvPr>
            <p:ph type="body" idx="1"/>
          </p:nvPr>
        </p:nvSpPr>
        <p:spPr>
          <a:xfrm>
            <a:off x="429370" y="1327868"/>
            <a:ext cx="11333260" cy="4849095"/>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477" name="Google Shape;477;p32"/>
          <p:cNvSpPr txBox="1">
            <a:spLocks noGrp="1"/>
          </p:cNvSpPr>
          <p:nvPr>
            <p:ph type="ftr" idx="11"/>
          </p:nvPr>
        </p:nvSpPr>
        <p:spPr>
          <a:xfrm>
            <a:off x="10257183" y="6492875"/>
            <a:ext cx="1934817"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accent1"/>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a:blip r:embed="rId6">
            <a:alphaModFix/>
          </a:blip>
          <a:stretch>
            <a:fillRect/>
          </a:stretch>
        </a:blip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907141976"/>
      </p:ext>
    </p:extLst>
  </p:cSld>
  <p:clrMap bg1="lt1" tx1="dk1" bg2="dk2"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EBD2E8-B60A-CF64-ECF7-F3326BF937A0}"/>
              </a:ext>
            </a:extLst>
          </p:cNvPr>
          <p:cNvSpPr>
            <a:spLocks noGrp="1"/>
          </p:cNvSpPr>
          <p:nvPr>
            <p:ph type="title"/>
          </p:nvPr>
        </p:nvSpPr>
        <p:spPr>
          <a:xfrm>
            <a:off x="429370" y="237905"/>
            <a:ext cx="11333260" cy="70830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574DCD-2715-1167-0B2F-81C7A5E91374}"/>
              </a:ext>
            </a:extLst>
          </p:cNvPr>
          <p:cNvSpPr>
            <a:spLocks noGrp="1"/>
          </p:cNvSpPr>
          <p:nvPr>
            <p:ph type="body" idx="1"/>
          </p:nvPr>
        </p:nvSpPr>
        <p:spPr>
          <a:xfrm>
            <a:off x="429370" y="1327868"/>
            <a:ext cx="11333260" cy="48490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A9B1CFC-BCF5-C2CB-407D-66C54B2612FE}"/>
              </a:ext>
            </a:extLst>
          </p:cNvPr>
          <p:cNvSpPr>
            <a:spLocks noGrp="1"/>
          </p:cNvSpPr>
          <p:nvPr>
            <p:ph type="ftr" sz="quarter" idx="3"/>
          </p:nvPr>
        </p:nvSpPr>
        <p:spPr>
          <a:xfrm>
            <a:off x="10257183" y="6492875"/>
            <a:ext cx="1934817" cy="365125"/>
          </a:xfrm>
          <a:prstGeom prst="rect">
            <a:avLst/>
          </a:prstGeom>
        </p:spPr>
        <p:txBody>
          <a:bodyPr vert="horz" lIns="91440" tIns="45720" rIns="91440" bIns="45720" rtlCol="0" anchor="ctr"/>
          <a:lstStyle>
            <a:lvl1pPr algn="r">
              <a:defRPr sz="1200">
                <a:solidFill>
                  <a:schemeClr val="accent1"/>
                </a:solidFill>
              </a:defRPr>
            </a:lvl1pPr>
          </a:lstStyle>
          <a:p>
            <a:r>
              <a:rPr lang="en-US"/>
              <a:t>laislanetwork.org</a:t>
            </a:r>
          </a:p>
        </p:txBody>
      </p:sp>
    </p:spTree>
    <p:extLst>
      <p:ext uri="{BB962C8B-B14F-4D97-AF65-F5344CB8AC3E}">
        <p14:creationId xmlns:p14="http://schemas.microsoft.com/office/powerpoint/2010/main" val="356116655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Lst>
  <p:txStyles>
    <p:title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xml"/><Relationship Id="rId1" Type="http://schemas.openxmlformats.org/officeDocument/2006/relationships/slideLayout" Target="../slideLayouts/slideLayout79.xml"/><Relationship Id="rId4" Type="http://schemas.openxmlformats.org/officeDocument/2006/relationships/image" Target="../media/image81.png"/></Relationships>
</file>

<file path=ppt/slides/_rels/slide12.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10.xml"/><Relationship Id="rId1" Type="http://schemas.openxmlformats.org/officeDocument/2006/relationships/slideLayout" Target="../slideLayouts/slideLayout6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1.xml"/><Relationship Id="rId1" Type="http://schemas.openxmlformats.org/officeDocument/2006/relationships/slideLayout" Target="../slideLayouts/slideLayout79.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1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xml"/><Relationship Id="rId1" Type="http://schemas.openxmlformats.org/officeDocument/2006/relationships/slideLayout" Target="../slideLayouts/slideLayout51.xml"/><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92.pn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92.xml"/><Relationship Id="rId4" Type="http://schemas.openxmlformats.org/officeDocument/2006/relationships/hyperlink" Target="https://doi.org/10.5334/aogh.4753" TargetMode="External"/></Relationships>
</file>

<file path=ppt/slides/_rels/slide17.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image" Target="../media/image95.jpeg"/><Relationship Id="rId7" Type="http://schemas.openxmlformats.org/officeDocument/2006/relationships/image" Target="../media/image97.png"/><Relationship Id="rId2" Type="http://schemas.openxmlformats.org/officeDocument/2006/relationships/notesSlide" Target="../notesSlides/notesSlide14.xml"/><Relationship Id="rId1" Type="http://schemas.openxmlformats.org/officeDocument/2006/relationships/slideLayout" Target="../slideLayouts/slideLayout63.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image" Target="../media/image96.png"/><Relationship Id="rId9"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100.png"/><Relationship Id="rId4" Type="http://schemas.openxmlformats.org/officeDocument/2006/relationships/image" Target="../media/image99.png"/></Relationships>
</file>

<file path=ppt/slides/_rels/slide19.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16.xml"/><Relationship Id="rId1" Type="http://schemas.openxmlformats.org/officeDocument/2006/relationships/slideLayout" Target="../slideLayouts/slideLayout63.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05.png"/><Relationship Id="rId7" Type="http://schemas.microsoft.com/office/2007/relationships/hdphoto" Target="../media/hdphoto2.wdp"/><Relationship Id="rId2" Type="http://schemas.openxmlformats.org/officeDocument/2006/relationships/notesSlide" Target="../notesSlides/notesSlide17.xml"/><Relationship Id="rId1" Type="http://schemas.openxmlformats.org/officeDocument/2006/relationships/slideLayout" Target="../slideLayouts/slideLayout92.xml"/><Relationship Id="rId6" Type="http://schemas.openxmlformats.org/officeDocument/2006/relationships/image" Target="../media/image108.png"/><Relationship Id="rId5" Type="http://schemas.openxmlformats.org/officeDocument/2006/relationships/image" Target="../media/image107.jpeg"/><Relationship Id="rId4" Type="http://schemas.openxmlformats.org/officeDocument/2006/relationships/image" Target="../media/image106.png"/></Relationships>
</file>

<file path=ppt/slides/_rels/slide2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8.xml"/><Relationship Id="rId1" Type="http://schemas.openxmlformats.org/officeDocument/2006/relationships/slideLayout" Target="../slideLayouts/slideLayout92.xml"/><Relationship Id="rId5" Type="http://schemas.openxmlformats.org/officeDocument/2006/relationships/image" Target="../media/image111.svg"/><Relationship Id="rId4" Type="http://schemas.openxmlformats.org/officeDocument/2006/relationships/image" Target="../media/image110.png"/></Relationships>
</file>

<file path=ppt/slides/_rels/slide22.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19.xml"/><Relationship Id="rId1" Type="http://schemas.openxmlformats.org/officeDocument/2006/relationships/slideLayout" Target="../slideLayouts/slideLayout16.xml"/><Relationship Id="rId5" Type="http://schemas.openxmlformats.org/officeDocument/2006/relationships/image" Target="../media/image114.png"/><Relationship Id="rId4" Type="http://schemas.openxmlformats.org/officeDocument/2006/relationships/image" Target="../media/image113.png"/></Relationships>
</file>

<file path=ppt/slides/_rels/slide3.xml.rels><?xml version="1.0" encoding="UTF-8" standalone="yes"?>
<Relationships xmlns="http://schemas.openxmlformats.org/package/2006/relationships"><Relationship Id="rId13" Type="http://schemas.openxmlformats.org/officeDocument/2006/relationships/image" Target="../media/image18.png"/><Relationship Id="rId18" Type="http://schemas.openxmlformats.org/officeDocument/2006/relationships/image" Target="../media/image23.png"/><Relationship Id="rId26" Type="http://schemas.openxmlformats.org/officeDocument/2006/relationships/image" Target="../media/image31.png"/><Relationship Id="rId39" Type="http://schemas.openxmlformats.org/officeDocument/2006/relationships/image" Target="../media/image44.png"/><Relationship Id="rId21" Type="http://schemas.openxmlformats.org/officeDocument/2006/relationships/image" Target="../media/image26.png"/><Relationship Id="rId34" Type="http://schemas.openxmlformats.org/officeDocument/2006/relationships/image" Target="../media/image39.png"/><Relationship Id="rId7" Type="http://schemas.openxmlformats.org/officeDocument/2006/relationships/image" Target="../media/image12.png"/><Relationship Id="rId2" Type="http://schemas.openxmlformats.org/officeDocument/2006/relationships/notesSlide" Target="../notesSlides/notesSlide3.xml"/><Relationship Id="rId16" Type="http://schemas.openxmlformats.org/officeDocument/2006/relationships/image" Target="../media/image21.png"/><Relationship Id="rId20" Type="http://schemas.openxmlformats.org/officeDocument/2006/relationships/image" Target="../media/image25.png"/><Relationship Id="rId29" Type="http://schemas.openxmlformats.org/officeDocument/2006/relationships/image" Target="../media/image34.png"/><Relationship Id="rId41" Type="http://schemas.openxmlformats.org/officeDocument/2006/relationships/image" Target="../media/image45.svg"/><Relationship Id="rId1" Type="http://schemas.openxmlformats.org/officeDocument/2006/relationships/slideLayout" Target="../slideLayouts/slideLayout75.xml"/><Relationship Id="rId6" Type="http://schemas.openxmlformats.org/officeDocument/2006/relationships/image" Target="../media/image11.png"/><Relationship Id="rId11" Type="http://schemas.openxmlformats.org/officeDocument/2006/relationships/image" Target="../media/image16.jpeg"/><Relationship Id="rId24" Type="http://schemas.openxmlformats.org/officeDocument/2006/relationships/image" Target="../media/image29.png"/><Relationship Id="rId32" Type="http://schemas.openxmlformats.org/officeDocument/2006/relationships/image" Target="../media/image37.png"/><Relationship Id="rId37" Type="http://schemas.openxmlformats.org/officeDocument/2006/relationships/image" Target="../media/image42.png"/><Relationship Id="rId40" Type="http://schemas.microsoft.com/office/2007/relationships/hdphoto" Target="../media/hdphoto1.wdp"/><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png"/><Relationship Id="rId36" Type="http://schemas.openxmlformats.org/officeDocument/2006/relationships/image" Target="../media/image41.jpeg"/><Relationship Id="rId10" Type="http://schemas.openxmlformats.org/officeDocument/2006/relationships/image" Target="../media/image15.png"/><Relationship Id="rId19" Type="http://schemas.openxmlformats.org/officeDocument/2006/relationships/image" Target="../media/image24.png"/><Relationship Id="rId31" Type="http://schemas.openxmlformats.org/officeDocument/2006/relationships/image" Target="../media/image36.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 Id="rId27" Type="http://schemas.openxmlformats.org/officeDocument/2006/relationships/image" Target="../media/image32.png"/><Relationship Id="rId30" Type="http://schemas.openxmlformats.org/officeDocument/2006/relationships/image" Target="../media/image35.png"/><Relationship Id="rId35" Type="http://schemas.openxmlformats.org/officeDocument/2006/relationships/image" Target="../media/image40.png"/><Relationship Id="rId8" Type="http://schemas.openxmlformats.org/officeDocument/2006/relationships/image" Target="../media/image13.png"/><Relationship Id="rId3" Type="http://schemas.openxmlformats.org/officeDocument/2006/relationships/image" Target="../media/image8.jpeg"/><Relationship Id="rId12" Type="http://schemas.openxmlformats.org/officeDocument/2006/relationships/image" Target="../media/image17.jpeg"/><Relationship Id="rId17" Type="http://schemas.openxmlformats.org/officeDocument/2006/relationships/image" Target="../media/image22.png"/><Relationship Id="rId25" Type="http://schemas.openxmlformats.org/officeDocument/2006/relationships/image" Target="../media/image30.png"/><Relationship Id="rId33" Type="http://schemas.openxmlformats.org/officeDocument/2006/relationships/image" Target="../media/image38.png"/><Relationship Id="rId38"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jp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55.jp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jpeg"/><Relationship Id="rId9"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79.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87.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7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9.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Layout" Target="../slideLayouts/slideLayout94.xml"/><Relationship Id="rId6" Type="http://schemas.openxmlformats.org/officeDocument/2006/relationships/image" Target="../media/image75.jpeg"/><Relationship Id="rId5" Type="http://schemas.openxmlformats.org/officeDocument/2006/relationships/hyperlink" Target="https://time.com/6227277/qatar-extreme-heat-world-cup-2022/" TargetMode="External"/><Relationship Id="rId4"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effectLst/>
      </p:bgPr>
    </p:bg>
    <p:spTree>
      <p:nvGrpSpPr>
        <p:cNvPr id="1" name="Shape 771"/>
        <p:cNvGrpSpPr/>
        <p:nvPr/>
      </p:nvGrpSpPr>
      <p:grpSpPr>
        <a:xfrm>
          <a:off x="0" y="0"/>
          <a:ext cx="0" cy="0"/>
          <a:chOff x="0" y="0"/>
          <a:chExt cx="0" cy="0"/>
        </a:xfrm>
      </p:grpSpPr>
      <p:pic>
        <p:nvPicPr>
          <p:cNvPr id="772" name="Google Shape;772;p3" descr="A field of crops with a machine&#10;&#10;AI-generated content may be incorrect."/>
          <p:cNvPicPr preferRelativeResize="0"/>
          <p:nvPr/>
        </p:nvPicPr>
        <p:blipFill rotWithShape="1">
          <a:blip r:embed="rId3">
            <a:alphaModFix/>
          </a:blip>
          <a:srcRect/>
          <a:stretch/>
        </p:blipFill>
        <p:spPr>
          <a:xfrm flipH="1">
            <a:off x="-4" y="0"/>
            <a:ext cx="12192002" cy="6855103"/>
          </a:xfrm>
          <a:prstGeom prst="rect">
            <a:avLst/>
          </a:prstGeom>
          <a:noFill/>
          <a:ln>
            <a:noFill/>
          </a:ln>
        </p:spPr>
      </p:pic>
      <p:sp>
        <p:nvSpPr>
          <p:cNvPr id="773" name="Google Shape;773;p3"/>
          <p:cNvSpPr/>
          <p:nvPr/>
        </p:nvSpPr>
        <p:spPr>
          <a:xfrm>
            <a:off x="-2" y="0"/>
            <a:ext cx="4533898" cy="6476217"/>
          </a:xfrm>
          <a:prstGeom prst="round1Rect">
            <a:avLst>
              <a:gd name="adj" fmla="val 0"/>
            </a:avLst>
          </a:prstGeom>
          <a:solidFill>
            <a:schemeClr val="accent5">
              <a:alpha val="86666"/>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33F50"/>
              </a:buClr>
              <a:buSzPts val="1900"/>
              <a:buFont typeface="Roboto"/>
              <a:buNone/>
            </a:pPr>
            <a:endParaRPr sz="1900" b="0" i="0" u="none" strike="noStrike" cap="none">
              <a:solidFill>
                <a:srgbClr val="FFFFFF"/>
              </a:solidFill>
              <a:latin typeface="Roboto"/>
              <a:ea typeface="Roboto"/>
              <a:cs typeface="Roboto"/>
              <a:sym typeface="Roboto"/>
            </a:endParaRPr>
          </a:p>
        </p:txBody>
      </p:sp>
      <p:sp>
        <p:nvSpPr>
          <p:cNvPr id="774" name="Google Shape;774;p3"/>
          <p:cNvSpPr txBox="1"/>
          <p:nvPr/>
        </p:nvSpPr>
        <p:spPr>
          <a:xfrm>
            <a:off x="400111" y="5580282"/>
            <a:ext cx="34953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A3849"/>
              </a:buClr>
              <a:buSzPts val="1900"/>
              <a:buFont typeface="Roboto"/>
              <a:buNone/>
            </a:pPr>
            <a:r>
              <a:rPr lang="en-US" sz="1600" b="0" i="0" u="none" strike="noStrike" cap="none">
                <a:solidFill>
                  <a:srgbClr val="2A3849"/>
                </a:solidFill>
                <a:latin typeface="Roboto"/>
                <a:ea typeface="Roboto"/>
                <a:cs typeface="Roboto"/>
                <a:sym typeface="Roboto"/>
              </a:rPr>
              <a:t>Presented by </a:t>
            </a:r>
            <a:endParaRPr sz="1200" b="0" i="0" u="none" strike="noStrike" cap="none">
              <a:solidFill>
                <a:srgbClr val="2A3849"/>
              </a:solidFill>
              <a:latin typeface="Roboto"/>
              <a:ea typeface="Roboto"/>
              <a:cs typeface="Roboto"/>
              <a:sym typeface="Roboto"/>
            </a:endParaRPr>
          </a:p>
        </p:txBody>
      </p:sp>
      <p:sp>
        <p:nvSpPr>
          <p:cNvPr id="775" name="Google Shape;775;p3"/>
          <p:cNvSpPr txBox="1"/>
          <p:nvPr/>
        </p:nvSpPr>
        <p:spPr>
          <a:xfrm>
            <a:off x="400111" y="5918796"/>
            <a:ext cx="34953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A3849"/>
              </a:buClr>
              <a:buSzPts val="1600"/>
              <a:buFont typeface="Roboto"/>
              <a:buNone/>
            </a:pPr>
            <a:r>
              <a:rPr lang="en-US" sz="1800" b="0" i="0" u="none" strike="noStrike" cap="none">
                <a:solidFill>
                  <a:srgbClr val="2A3849"/>
                </a:solidFill>
                <a:latin typeface="Roboto"/>
                <a:ea typeface="Roboto"/>
                <a:cs typeface="Roboto"/>
                <a:sym typeface="Roboto"/>
              </a:rPr>
              <a:t>Matthijs@laislanetwork.org</a:t>
            </a:r>
            <a:endParaRPr sz="1600" b="0" i="0" u="none" strike="noStrike" cap="none">
              <a:solidFill>
                <a:srgbClr val="2A3849"/>
              </a:solidFill>
              <a:latin typeface="Roboto"/>
              <a:ea typeface="Roboto"/>
              <a:cs typeface="Roboto"/>
              <a:sym typeface="Roboto"/>
            </a:endParaRPr>
          </a:p>
        </p:txBody>
      </p:sp>
      <p:pic>
        <p:nvPicPr>
          <p:cNvPr id="776" name="Google Shape;776;p3"/>
          <p:cNvPicPr preferRelativeResize="0"/>
          <p:nvPr/>
        </p:nvPicPr>
        <p:blipFill rotWithShape="1">
          <a:blip r:embed="rId4">
            <a:alphaModFix/>
          </a:blip>
          <a:srcRect/>
          <a:stretch/>
        </p:blipFill>
        <p:spPr>
          <a:xfrm>
            <a:off x="400111" y="618878"/>
            <a:ext cx="1573276" cy="488848"/>
          </a:xfrm>
          <a:prstGeom prst="rect">
            <a:avLst/>
          </a:prstGeom>
          <a:noFill/>
          <a:ln>
            <a:noFill/>
          </a:ln>
        </p:spPr>
      </p:pic>
      <p:sp>
        <p:nvSpPr>
          <p:cNvPr id="777" name="Google Shape;777;p3"/>
          <p:cNvSpPr/>
          <p:nvPr/>
        </p:nvSpPr>
        <p:spPr>
          <a:xfrm>
            <a:off x="2" y="6473320"/>
            <a:ext cx="4533898" cy="384680"/>
          </a:xfrm>
          <a:prstGeom prst="roundRect">
            <a:avLst>
              <a:gd name="adj" fmla="val 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600" b="0" i="0" u="none" strike="noStrike" cap="none">
                <a:solidFill>
                  <a:srgbClr val="FFFFFF"/>
                </a:solidFill>
                <a:latin typeface="Roboto"/>
                <a:ea typeface="Roboto"/>
                <a:cs typeface="Roboto"/>
                <a:sym typeface="Roboto"/>
              </a:rPr>
              <a:t>laislanetwork.org</a:t>
            </a:r>
            <a:endParaRPr sz="1600" b="0" i="0" u="none" strike="noStrike" cap="none">
              <a:solidFill>
                <a:srgbClr val="FFFFFF"/>
              </a:solidFill>
              <a:latin typeface="Roboto"/>
              <a:ea typeface="Roboto"/>
              <a:cs typeface="Roboto"/>
              <a:sym typeface="Roboto"/>
            </a:endParaRPr>
          </a:p>
        </p:txBody>
      </p:sp>
      <p:sp>
        <p:nvSpPr>
          <p:cNvPr id="778" name="Google Shape;778;p3"/>
          <p:cNvSpPr txBox="1"/>
          <p:nvPr/>
        </p:nvSpPr>
        <p:spPr>
          <a:xfrm>
            <a:off x="400111" y="2574667"/>
            <a:ext cx="3905100"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000" b="1" i="0" u="none" strike="noStrike" cap="none" dirty="0">
                <a:solidFill>
                  <a:schemeClr val="tx1"/>
                </a:solidFill>
                <a:latin typeface="Roboto" panose="02000000000000000000" pitchFamily="2" charset="0"/>
                <a:ea typeface="Roboto" panose="02000000000000000000" pitchFamily="2" charset="0"/>
                <a:sym typeface="Arial"/>
              </a:rPr>
              <a:t>Extreme heat in the workplace</a:t>
            </a:r>
            <a:endParaRPr sz="4000" b="1" i="0" u="none" strike="noStrike" cap="none" dirty="0">
              <a:solidFill>
                <a:schemeClr val="tx1"/>
              </a:solidFill>
              <a:latin typeface="Roboto" panose="02000000000000000000" pitchFamily="2" charset="0"/>
              <a:ea typeface="Roboto" panose="02000000000000000000" pitchFamily="2" charset="0"/>
              <a:sym typeface="Arial"/>
            </a:endParaRPr>
          </a:p>
        </p:txBody>
      </p:sp>
      <p:pic>
        <p:nvPicPr>
          <p:cNvPr id="3" name="Picture 2">
            <a:extLst>
              <a:ext uri="{FF2B5EF4-FFF2-40B4-BE49-F238E27FC236}">
                <a16:creationId xmlns:a16="http://schemas.microsoft.com/office/drawing/2014/main" id="{A3BEB684-1806-622C-3A35-2B5DB1ABA7E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52661" y="539952"/>
            <a:ext cx="1849562" cy="6467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pic>
        <p:nvPicPr>
          <p:cNvPr id="949" name="Google Shape;949;p140" descr="A construction site with cranes&#10;&#10;Description automatically generated"/>
          <p:cNvPicPr preferRelativeResize="0"/>
          <p:nvPr/>
        </p:nvPicPr>
        <p:blipFill rotWithShape="1">
          <a:blip r:embed="rId3">
            <a:alphaModFix amt="42000"/>
          </a:blip>
          <a:srcRect/>
          <a:stretch/>
        </p:blipFill>
        <p:spPr>
          <a:xfrm>
            <a:off x="-1" y="0"/>
            <a:ext cx="12192001" cy="6859672"/>
          </a:xfrm>
          <a:prstGeom prst="rect">
            <a:avLst/>
          </a:prstGeom>
          <a:solidFill>
            <a:schemeClr val="lt1"/>
          </a:solidFill>
          <a:ln>
            <a:noFill/>
          </a:ln>
        </p:spPr>
      </p:pic>
      <p:pic>
        <p:nvPicPr>
          <p:cNvPr id="950" name="Google Shape;950;p140" descr="A yellow circle with a black background&#10;&#10;Description automatically generated"/>
          <p:cNvPicPr preferRelativeResize="0"/>
          <p:nvPr/>
        </p:nvPicPr>
        <p:blipFill rotWithShape="1">
          <a:blip r:embed="rId4">
            <a:alphaModFix/>
          </a:blip>
          <a:srcRect/>
          <a:stretch/>
        </p:blipFill>
        <p:spPr>
          <a:xfrm>
            <a:off x="9065061" y="0"/>
            <a:ext cx="3126939" cy="2741152"/>
          </a:xfrm>
          <a:prstGeom prst="rect">
            <a:avLst/>
          </a:prstGeom>
          <a:noFill/>
          <a:ln>
            <a:noFill/>
          </a:ln>
        </p:spPr>
      </p:pic>
      <p:sp>
        <p:nvSpPr>
          <p:cNvPr id="951" name="Google Shape;951;p140"/>
          <p:cNvSpPr/>
          <p:nvPr/>
        </p:nvSpPr>
        <p:spPr>
          <a:xfrm>
            <a:off x="378733" y="2489149"/>
            <a:ext cx="4712580" cy="781262"/>
          </a:xfrm>
          <a:prstGeom prst="roundRect">
            <a:avLst>
              <a:gd name="adj" fmla="val 16667"/>
            </a:avLst>
          </a:prstGeom>
          <a:solidFill>
            <a:schemeClr val="lt1"/>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6E42"/>
              </a:solidFill>
              <a:latin typeface="Roboto"/>
              <a:ea typeface="Roboto"/>
              <a:cs typeface="Roboto"/>
              <a:sym typeface="Roboto"/>
            </a:endParaRPr>
          </a:p>
        </p:txBody>
      </p:sp>
      <p:sp>
        <p:nvSpPr>
          <p:cNvPr id="952" name="Google Shape;952;p140"/>
          <p:cNvSpPr txBox="1"/>
          <p:nvPr/>
        </p:nvSpPr>
        <p:spPr>
          <a:xfrm>
            <a:off x="534227" y="370868"/>
            <a:ext cx="4048980"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0000"/>
                </a:solidFill>
                <a:latin typeface="Roboto"/>
                <a:ea typeface="Roboto"/>
                <a:cs typeface="Roboto"/>
                <a:sym typeface="Roboto"/>
              </a:rPr>
              <a:t>Heat Stress</a:t>
            </a:r>
            <a:endParaRPr/>
          </a:p>
        </p:txBody>
      </p:sp>
      <p:sp>
        <p:nvSpPr>
          <p:cNvPr id="953" name="Google Shape;953;p140" descr="High temperature"/>
          <p:cNvSpPr/>
          <p:nvPr/>
        </p:nvSpPr>
        <p:spPr>
          <a:xfrm>
            <a:off x="490849" y="2645658"/>
            <a:ext cx="468244" cy="468244"/>
          </a:xfrm>
          <a:prstGeom prst="rect">
            <a:avLst/>
          </a:prstGeom>
          <a:noFill/>
          <a:ln>
            <a:noFill/>
          </a:ln>
        </p:spPr>
        <p:txBody>
          <a:bodyPr/>
          <a:lstStyle/>
          <a:p>
            <a:endParaRPr lang="en-US"/>
          </a:p>
        </p:txBody>
      </p:sp>
      <p:sp>
        <p:nvSpPr>
          <p:cNvPr id="954" name="Google Shape;954;p140"/>
          <p:cNvSpPr/>
          <p:nvPr/>
        </p:nvSpPr>
        <p:spPr>
          <a:xfrm>
            <a:off x="689723" y="1202854"/>
            <a:ext cx="4038006" cy="959048"/>
          </a:xfrm>
          <a:prstGeom prst="roundRect">
            <a:avLst>
              <a:gd name="adj" fmla="val 6705"/>
            </a:avLst>
          </a:prstGeom>
          <a:solidFill>
            <a:schemeClr val="lt1"/>
          </a:solidFill>
          <a:ln w="127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7140D"/>
                </a:solidFill>
                <a:latin typeface="Roboto"/>
                <a:ea typeface="Roboto"/>
                <a:cs typeface="Roboto"/>
                <a:sym typeface="Roboto"/>
              </a:rPr>
              <a:t>Environmental heat</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7140D"/>
                </a:solidFill>
                <a:latin typeface="Roboto"/>
                <a:ea typeface="Roboto"/>
                <a:cs typeface="Roboto"/>
                <a:sym typeface="Roboto"/>
              </a:rPr>
              <a:t>+</a:t>
            </a:r>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7140D"/>
                </a:solidFill>
                <a:latin typeface="Roboto"/>
                <a:ea typeface="Roboto"/>
                <a:cs typeface="Roboto"/>
                <a:sym typeface="Roboto"/>
              </a:rPr>
              <a:t>Internal heat from muscular work</a:t>
            </a:r>
            <a:endParaRPr/>
          </a:p>
        </p:txBody>
      </p:sp>
      <p:sp>
        <p:nvSpPr>
          <p:cNvPr id="955" name="Google Shape;955;p140"/>
          <p:cNvSpPr txBox="1"/>
          <p:nvPr/>
        </p:nvSpPr>
        <p:spPr>
          <a:xfrm>
            <a:off x="991000" y="2575742"/>
            <a:ext cx="4100313" cy="58477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a:ea typeface="Roboto"/>
                <a:cs typeface="Roboto"/>
                <a:sym typeface="Roboto"/>
              </a:rPr>
              <a:t>Greater physical strain</a:t>
            </a:r>
            <a:endParaRPr/>
          </a:p>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a:solidFill>
                  <a:srgbClr val="000000"/>
                </a:solidFill>
                <a:latin typeface="Roboto"/>
                <a:ea typeface="Roboto"/>
                <a:cs typeface="Roboto"/>
                <a:sym typeface="Roboto"/>
              </a:rPr>
              <a:t>Hotter internal body temperature</a:t>
            </a:r>
            <a:endParaRPr/>
          </a:p>
        </p:txBody>
      </p:sp>
      <p:sp>
        <p:nvSpPr>
          <p:cNvPr id="956" name="Google Shape;956;p140"/>
          <p:cNvSpPr/>
          <p:nvPr/>
        </p:nvSpPr>
        <p:spPr>
          <a:xfrm>
            <a:off x="378733" y="3558462"/>
            <a:ext cx="3973747" cy="1198759"/>
          </a:xfrm>
          <a:prstGeom prst="roundRect">
            <a:avLst>
              <a:gd name="adj" fmla="val 7486"/>
            </a:avLst>
          </a:prstGeom>
          <a:solidFill>
            <a:schemeClr val="lt1"/>
          </a:solidFill>
          <a:ln w="127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6E42"/>
              </a:solidFill>
              <a:latin typeface="Roboto"/>
              <a:ea typeface="Roboto"/>
              <a:cs typeface="Roboto"/>
              <a:sym typeface="Roboto"/>
            </a:endParaRPr>
          </a:p>
        </p:txBody>
      </p:sp>
      <p:sp>
        <p:nvSpPr>
          <p:cNvPr id="957" name="Google Shape;957;p140"/>
          <p:cNvSpPr txBox="1"/>
          <p:nvPr/>
        </p:nvSpPr>
        <p:spPr>
          <a:xfrm>
            <a:off x="2734663" y="3697536"/>
            <a:ext cx="1604772" cy="58477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Reduced productivity</a:t>
            </a:r>
            <a:endParaRPr/>
          </a:p>
        </p:txBody>
      </p:sp>
      <p:cxnSp>
        <p:nvCxnSpPr>
          <p:cNvPr id="958" name="Google Shape;958;p140"/>
          <p:cNvCxnSpPr>
            <a:stCxn id="954" idx="1"/>
            <a:endCxn id="951" idx="1"/>
          </p:cNvCxnSpPr>
          <p:nvPr/>
        </p:nvCxnSpPr>
        <p:spPr>
          <a:xfrm flipH="1">
            <a:off x="378623" y="1682378"/>
            <a:ext cx="311100" cy="1197300"/>
          </a:xfrm>
          <a:prstGeom prst="bentConnector3">
            <a:avLst>
              <a:gd name="adj1" fmla="val 173446"/>
            </a:avLst>
          </a:prstGeom>
          <a:noFill/>
          <a:ln w="28575" cap="rnd" cmpd="sng">
            <a:solidFill>
              <a:srgbClr val="C00000"/>
            </a:solidFill>
            <a:prstDash val="solid"/>
            <a:round/>
            <a:headEnd type="oval" w="med" len="med"/>
            <a:tailEnd type="triangle" w="med" len="med"/>
          </a:ln>
        </p:spPr>
      </p:cxnSp>
      <p:sp>
        <p:nvSpPr>
          <p:cNvPr id="959" name="Google Shape;959;p140"/>
          <p:cNvSpPr txBox="1"/>
          <p:nvPr/>
        </p:nvSpPr>
        <p:spPr>
          <a:xfrm>
            <a:off x="425958" y="3617258"/>
            <a:ext cx="147989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Increased risk</a:t>
            </a:r>
            <a:endParaRPr/>
          </a:p>
        </p:txBody>
      </p:sp>
      <p:sp>
        <p:nvSpPr>
          <p:cNvPr id="960" name="Google Shape;960;p140"/>
          <p:cNvSpPr txBox="1"/>
          <p:nvPr/>
        </p:nvSpPr>
        <p:spPr>
          <a:xfrm>
            <a:off x="2821070" y="4344856"/>
            <a:ext cx="1518365" cy="33855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Roboto"/>
                <a:ea typeface="Roboto"/>
                <a:cs typeface="Roboto"/>
                <a:sym typeface="Roboto"/>
              </a:rPr>
              <a:t>Early mortality</a:t>
            </a:r>
            <a:endParaRPr/>
          </a:p>
        </p:txBody>
      </p:sp>
      <p:sp>
        <p:nvSpPr>
          <p:cNvPr id="961" name="Google Shape;961;p140"/>
          <p:cNvSpPr txBox="1"/>
          <p:nvPr/>
        </p:nvSpPr>
        <p:spPr>
          <a:xfrm>
            <a:off x="415067" y="3915618"/>
            <a:ext cx="1646605" cy="83099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FF0000"/>
              </a:buClr>
              <a:buSzPts val="1600"/>
              <a:buFont typeface="Inter"/>
              <a:buChar char="»"/>
            </a:pPr>
            <a:r>
              <a:rPr lang="en-US" sz="1600" b="1" i="0" u="none" strike="noStrike" cap="none">
                <a:solidFill>
                  <a:srgbClr val="000000"/>
                </a:solidFill>
                <a:latin typeface="Roboto"/>
                <a:ea typeface="Roboto"/>
                <a:cs typeface="Roboto"/>
                <a:sym typeface="Roboto"/>
              </a:rPr>
              <a:t>Heat stroke</a:t>
            </a:r>
            <a:endParaRPr/>
          </a:p>
          <a:p>
            <a:pPr marL="285750" marR="0" lvl="0" indent="-285750" algn="l" rtl="0">
              <a:lnSpc>
                <a:spcPct val="100000"/>
              </a:lnSpc>
              <a:spcBef>
                <a:spcPts val="0"/>
              </a:spcBef>
              <a:spcAft>
                <a:spcPts val="0"/>
              </a:spcAft>
              <a:buClr>
                <a:srgbClr val="FF0000"/>
              </a:buClr>
              <a:buSzPts val="1600"/>
              <a:buFont typeface="Inter"/>
              <a:buChar char="»"/>
            </a:pPr>
            <a:r>
              <a:rPr lang="en-US" sz="1600" b="1" i="0" u="none" strike="noStrike" cap="none">
                <a:solidFill>
                  <a:srgbClr val="000000"/>
                </a:solidFill>
                <a:latin typeface="Roboto"/>
                <a:ea typeface="Roboto"/>
                <a:cs typeface="Roboto"/>
                <a:sym typeface="Roboto"/>
              </a:rPr>
              <a:t>AKI</a:t>
            </a:r>
            <a:r>
              <a:rPr lang="en-US" sz="1600" b="0" i="0" u="none" strike="noStrike" cap="none">
                <a:solidFill>
                  <a:srgbClr val="000000"/>
                </a:solidFill>
                <a:latin typeface="Roboto"/>
                <a:ea typeface="Roboto"/>
                <a:cs typeface="Roboto"/>
                <a:sym typeface="Roboto"/>
              </a:rPr>
              <a:t> and </a:t>
            </a:r>
            <a:r>
              <a:rPr lang="en-US" sz="1600" b="1" i="0" u="none" strike="noStrike" cap="none">
                <a:solidFill>
                  <a:srgbClr val="000000"/>
                </a:solidFill>
                <a:latin typeface="Roboto"/>
                <a:ea typeface="Roboto"/>
                <a:cs typeface="Roboto"/>
                <a:sym typeface="Roboto"/>
              </a:rPr>
              <a:t>CKD</a:t>
            </a:r>
            <a:endParaRPr/>
          </a:p>
          <a:p>
            <a:pPr marL="285750" marR="0" lvl="0" indent="-285750" algn="l" rtl="0">
              <a:lnSpc>
                <a:spcPct val="100000"/>
              </a:lnSpc>
              <a:spcBef>
                <a:spcPts val="0"/>
              </a:spcBef>
              <a:spcAft>
                <a:spcPts val="0"/>
              </a:spcAft>
              <a:buClr>
                <a:srgbClr val="FF0000"/>
              </a:buClr>
              <a:buSzPts val="1600"/>
              <a:buFont typeface="Inter"/>
              <a:buChar char="»"/>
            </a:pPr>
            <a:r>
              <a:rPr lang="en-US" sz="1600" b="1" i="0" u="none" strike="noStrike" cap="none">
                <a:solidFill>
                  <a:srgbClr val="000000"/>
                </a:solidFill>
                <a:latin typeface="Roboto"/>
                <a:ea typeface="Roboto"/>
                <a:cs typeface="Roboto"/>
                <a:sym typeface="Roboto"/>
              </a:rPr>
              <a:t>Accidents</a:t>
            </a:r>
            <a:endParaRPr sz="1600" b="1" i="0" u="none" strike="noStrike" cap="none">
              <a:solidFill>
                <a:srgbClr val="000000"/>
              </a:solidFill>
              <a:latin typeface="Roboto"/>
              <a:ea typeface="Roboto"/>
              <a:cs typeface="Roboto"/>
              <a:sym typeface="Roboto"/>
            </a:endParaRPr>
          </a:p>
        </p:txBody>
      </p:sp>
      <p:sp>
        <p:nvSpPr>
          <p:cNvPr id="962" name="Google Shape;962;p140"/>
          <p:cNvSpPr/>
          <p:nvPr/>
        </p:nvSpPr>
        <p:spPr>
          <a:xfrm>
            <a:off x="378733" y="4998024"/>
            <a:ext cx="4827342" cy="873991"/>
          </a:xfrm>
          <a:prstGeom prst="roundRect">
            <a:avLst>
              <a:gd name="adj" fmla="val 7715"/>
            </a:avLst>
          </a:prstGeom>
          <a:solidFill>
            <a:srgbClr val="F8FAFB"/>
          </a:solidFill>
          <a:ln w="12700" cap="flat" cmpd="sng">
            <a:solidFill>
              <a:schemeClr val="lt2"/>
            </a:solidFill>
            <a:prstDash val="dash"/>
            <a:round/>
            <a:headEnd type="none" w="sm" len="sm"/>
            <a:tailEnd type="none" w="sm" len="sm"/>
          </a:ln>
        </p:spPr>
        <p:txBody>
          <a:bodyPr spcFirstLastPara="1" wrap="square" lIns="45700" tIns="45700" rIns="731500"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1" u="none" strike="noStrike" cap="none">
                <a:solidFill>
                  <a:srgbClr val="000000"/>
                </a:solidFill>
                <a:latin typeface="Roboto"/>
                <a:ea typeface="Roboto"/>
                <a:cs typeface="Roboto"/>
                <a:sym typeface="Roboto"/>
              </a:rPr>
              <a:t>Workers (clothed and hydrated) should be able to function effectively under given work conditions without exceeding 38 °C </a:t>
            </a:r>
            <a:r>
              <a:rPr lang="en-US" sz="1500" b="1" i="0" u="none" strike="noStrike" cap="none">
                <a:solidFill>
                  <a:srgbClr val="000000"/>
                </a:solidFill>
                <a:latin typeface="Roboto"/>
                <a:ea typeface="Roboto"/>
                <a:cs typeface="Roboto"/>
                <a:sym typeface="Roboto"/>
              </a:rPr>
              <a:t>(ISO 7243)</a:t>
            </a:r>
            <a:endParaRPr/>
          </a:p>
        </p:txBody>
      </p:sp>
      <p:pic>
        <p:nvPicPr>
          <p:cNvPr id="963" name="Google Shape;963;p14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352480" y="5186209"/>
            <a:ext cx="796191" cy="497619"/>
          </a:xfrm>
          <a:prstGeom prst="rect">
            <a:avLst/>
          </a:prstGeom>
          <a:noFill/>
          <a:ln>
            <a:noFill/>
          </a:ln>
        </p:spPr>
      </p:pic>
      <p:cxnSp>
        <p:nvCxnSpPr>
          <p:cNvPr id="964" name="Google Shape;964;p140"/>
          <p:cNvCxnSpPr>
            <a:stCxn id="955" idx="3"/>
            <a:endCxn id="956" idx="3"/>
          </p:cNvCxnSpPr>
          <p:nvPr/>
        </p:nvCxnSpPr>
        <p:spPr>
          <a:xfrm flipH="1">
            <a:off x="4352413" y="2868130"/>
            <a:ext cx="738900" cy="1289700"/>
          </a:xfrm>
          <a:prstGeom prst="bentConnector3">
            <a:avLst>
              <a:gd name="adj1" fmla="val -30938"/>
            </a:avLst>
          </a:prstGeom>
          <a:noFill/>
          <a:ln w="25400" cap="flat" cmpd="sng">
            <a:solidFill>
              <a:srgbClr val="C00000"/>
            </a:solidFill>
            <a:prstDash val="solid"/>
            <a:round/>
            <a:headEnd type="none" w="sm" len="sm"/>
            <a:tailEnd type="triangle" w="med" len="med"/>
          </a:ln>
        </p:spPr>
      </p:cxnSp>
      <p:sp>
        <p:nvSpPr>
          <p:cNvPr id="965" name="Google Shape;965;p140"/>
          <p:cNvSpPr txBox="1"/>
          <p:nvPr/>
        </p:nvSpPr>
        <p:spPr>
          <a:xfrm>
            <a:off x="399361" y="6169820"/>
            <a:ext cx="491806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00000"/>
                </a:solidFill>
                <a:latin typeface="Roboto"/>
                <a:ea typeface="Roboto"/>
                <a:cs typeface="Roboto"/>
                <a:sym typeface="Roboto"/>
              </a:rPr>
              <a:t>AKI: Acute Kidney Injury</a:t>
            </a:r>
            <a:endParaRPr/>
          </a:p>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00000"/>
                </a:solidFill>
                <a:latin typeface="Roboto"/>
                <a:ea typeface="Roboto"/>
                <a:cs typeface="Roboto"/>
                <a:sym typeface="Roboto"/>
              </a:rPr>
              <a:t>CKD: Chronic Kidney Disease</a:t>
            </a:r>
            <a:endParaRPr/>
          </a:p>
        </p:txBody>
      </p:sp>
      <p:pic>
        <p:nvPicPr>
          <p:cNvPr id="966" name="Google Shape;966;p140"/>
          <p:cNvPicPr preferRelativeResize="0"/>
          <p:nvPr/>
        </p:nvPicPr>
        <p:blipFill rotWithShape="1">
          <a:blip r:embed="rId6">
            <a:alphaModFix/>
          </a:blip>
          <a:srcRect/>
          <a:stretch/>
        </p:blipFill>
        <p:spPr>
          <a:xfrm>
            <a:off x="5487127" y="801750"/>
            <a:ext cx="6581543" cy="536807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6A2CBA-4BC6-D66D-A1E4-FF97761270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9864" y="1781757"/>
            <a:ext cx="7352435" cy="4988628"/>
          </a:xfrm>
          <a:prstGeom prst="rect">
            <a:avLst/>
          </a:prstGeom>
        </p:spPr>
      </p:pic>
      <p:sp>
        <p:nvSpPr>
          <p:cNvPr id="9" name="TextBox 8">
            <a:extLst>
              <a:ext uri="{FF2B5EF4-FFF2-40B4-BE49-F238E27FC236}">
                <a16:creationId xmlns:a16="http://schemas.microsoft.com/office/drawing/2014/main" id="{29529DDA-51AD-491E-950B-662E1E0BEC90}"/>
              </a:ext>
            </a:extLst>
          </p:cNvPr>
          <p:cNvSpPr txBox="1"/>
          <p:nvPr/>
        </p:nvSpPr>
        <p:spPr>
          <a:xfrm>
            <a:off x="200024" y="87615"/>
            <a:ext cx="10582275" cy="1569660"/>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333F50"/>
                </a:solidFill>
                <a:effectLst/>
                <a:uLnTx/>
                <a:uFillTx/>
                <a:latin typeface="Roboto" panose="02000000000000000000" pitchFamily="2" charset="0"/>
                <a:ea typeface="+mn-ea"/>
                <a:cs typeface="Arial"/>
                <a:sym typeface="Arial"/>
              </a:rPr>
              <a:t>Those with highest core body temperatures have highest incidence of kidney injury, early mortality and reduced productivity </a:t>
            </a:r>
            <a:endParaRPr kumimoji="0" lang="en-US" sz="3200" b="1" i="0" u="sng" strike="noStrike" kern="1200" cap="none" spc="0" normalizeH="0" baseline="0" noProof="0">
              <a:ln>
                <a:noFill/>
              </a:ln>
              <a:solidFill>
                <a:srgbClr val="333F50"/>
              </a:solidFill>
              <a:effectLst/>
              <a:uLnTx/>
              <a:uFillTx/>
              <a:latin typeface="Roboto" panose="02000000000000000000" pitchFamily="2" charset="0"/>
              <a:ea typeface="+mn-ea"/>
              <a:cs typeface="Arial"/>
              <a:sym typeface="Arial"/>
            </a:endParaRPr>
          </a:p>
        </p:txBody>
      </p:sp>
      <p:cxnSp>
        <p:nvCxnSpPr>
          <p:cNvPr id="5" name="Straight Connector 4">
            <a:extLst>
              <a:ext uri="{FF2B5EF4-FFF2-40B4-BE49-F238E27FC236}">
                <a16:creationId xmlns:a16="http://schemas.microsoft.com/office/drawing/2014/main" id="{30AF82E4-98B9-AC47-BD99-8918633B9B7A}"/>
              </a:ext>
            </a:extLst>
          </p:cNvPr>
          <p:cNvCxnSpPr>
            <a:cxnSpLocks/>
            <a:endCxn id="8" idx="2"/>
          </p:cNvCxnSpPr>
          <p:nvPr/>
        </p:nvCxnSpPr>
        <p:spPr>
          <a:xfrm>
            <a:off x="4429126" y="3217254"/>
            <a:ext cx="6393312" cy="0"/>
          </a:xfrm>
          <a:prstGeom prst="line">
            <a:avLst/>
          </a:prstGeom>
          <a:ln w="28575">
            <a:solidFill>
              <a:srgbClr val="E63946"/>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5131BEF-3554-41E3-AB37-2AAD0ACA4B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07464" y="2694075"/>
            <a:ext cx="3972051" cy="2625592"/>
          </a:xfrm>
          <a:prstGeom prst="rect">
            <a:avLst/>
          </a:prstGeom>
        </p:spPr>
      </p:pic>
      <p:sp>
        <p:nvSpPr>
          <p:cNvPr id="8" name="TextBox 7">
            <a:extLst>
              <a:ext uri="{FF2B5EF4-FFF2-40B4-BE49-F238E27FC236}">
                <a16:creationId xmlns:a16="http://schemas.microsoft.com/office/drawing/2014/main" id="{582414A2-BBD5-D620-8DCD-6AE7ABB97EBE}"/>
              </a:ext>
            </a:extLst>
          </p:cNvPr>
          <p:cNvSpPr txBox="1"/>
          <p:nvPr/>
        </p:nvSpPr>
        <p:spPr>
          <a:xfrm>
            <a:off x="10822438" y="2814699"/>
            <a:ext cx="838199" cy="805109"/>
          </a:xfrm>
          <a:prstGeom prst="ellipse">
            <a:avLst/>
          </a:prstGeom>
          <a:noFill/>
          <a:ln w="25400">
            <a:solidFill>
              <a:srgbClr val="E63946"/>
            </a:solidFill>
            <a:prstDash val="dash"/>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63946"/>
                </a:solidFill>
                <a:effectLst/>
                <a:uLnTx/>
                <a:uFillTx/>
                <a:latin typeface="Roboto" panose="02000000000000000000" pitchFamily="2" charset="0"/>
                <a:ea typeface="Roboto" panose="02000000000000000000" pitchFamily="2" charset="0"/>
                <a:cs typeface="Arial"/>
                <a:sym typeface="Arial"/>
              </a:rPr>
              <a:t>38°C</a:t>
            </a:r>
          </a:p>
        </p:txBody>
      </p:sp>
      <p:sp>
        <p:nvSpPr>
          <p:cNvPr id="6" name="TextBox 5">
            <a:extLst>
              <a:ext uri="{FF2B5EF4-FFF2-40B4-BE49-F238E27FC236}">
                <a16:creationId xmlns:a16="http://schemas.microsoft.com/office/drawing/2014/main" id="{2E8A4D37-467F-A59B-9544-6CE90791F5F4}"/>
              </a:ext>
            </a:extLst>
          </p:cNvPr>
          <p:cNvSpPr txBox="1"/>
          <p:nvPr/>
        </p:nvSpPr>
        <p:spPr>
          <a:xfrm>
            <a:off x="200024" y="2680364"/>
            <a:ext cx="2960698" cy="2121932"/>
          </a:xfrm>
          <a:prstGeom prst="roundRect">
            <a:avLst>
              <a:gd name="adj" fmla="val 6091"/>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1200" cap="none" spc="0" normalizeH="0" baseline="0" noProof="0">
                <a:ln>
                  <a:noFill/>
                </a:ln>
                <a:solidFill>
                  <a:srgbClr val="FFFFFF"/>
                </a:solidFill>
                <a:effectLst/>
                <a:uLnTx/>
                <a:uFillTx/>
                <a:latin typeface="Roboto" panose="02000000000000000000" pitchFamily="2" charset="0"/>
                <a:ea typeface="+mn-ea"/>
                <a:cs typeface="+mn-cs"/>
                <a:sym typeface="Arial"/>
              </a:rPr>
              <a:t>Our key objective: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sng" strike="noStrike" kern="1200" cap="none" spc="0" normalizeH="0" baseline="0" noProof="0">
                <a:ln>
                  <a:noFill/>
                </a:ln>
                <a:solidFill>
                  <a:srgbClr val="FFFFFF"/>
                </a:solidFill>
                <a:effectLst/>
                <a:uLnTx/>
                <a:uFillTx/>
                <a:latin typeface="Roboto" panose="02000000000000000000" pitchFamily="2" charset="0"/>
                <a:ea typeface="+mn-ea"/>
                <a:cs typeface="+mn-cs"/>
                <a:sym typeface="Arial"/>
              </a:rPr>
              <a:t>Reduce dangerously high core temps.</a:t>
            </a:r>
            <a:endParaRPr kumimoji="0" lang="en-US" sz="2000" b="0" i="0" u="none" strike="noStrike" kern="0" cap="none" spc="0" normalizeH="0" baseline="0" noProof="0">
              <a:ln>
                <a:noFill/>
              </a:ln>
              <a:solidFill>
                <a:srgbClr val="FFFFFF"/>
              </a:solidFill>
              <a:effectLst/>
              <a:uLnTx/>
              <a:uFillTx/>
              <a:latin typeface="Roboto"/>
              <a:ea typeface="+mn-ea"/>
              <a:cs typeface="+mn-cs"/>
              <a:sym typeface="Arial"/>
            </a:endParaRPr>
          </a:p>
        </p:txBody>
      </p:sp>
    </p:spTree>
    <p:extLst>
      <p:ext uri="{BB962C8B-B14F-4D97-AF65-F5344CB8AC3E}">
        <p14:creationId xmlns:p14="http://schemas.microsoft.com/office/powerpoint/2010/main" val="97043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500"/>
                                        <p:tgtEl>
                                          <p:spTgt spid="5"/>
                                        </p:tgtEl>
                                      </p:cBhvr>
                                    </p:animEffect>
                                  </p:childTnLst>
                                </p:cTn>
                              </p:par>
                              <p:par>
                                <p:cTn id="8" presetID="10" presetClass="entr" presetSubtype="0" fill="hold" grpId="0" nodeType="withEffect">
                                  <p:stCondLst>
                                    <p:cond delay="14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300"/>
                                        <p:tgtEl>
                                          <p:spTgt spid="8"/>
                                        </p:tgtEl>
                                      </p:cBhvr>
                                    </p:animEffect>
                                  </p:childTnLst>
                                </p:cTn>
                              </p:par>
                              <p:par>
                                <p:cTn id="11" presetID="42" presetClass="path" presetSubtype="0" accel="50000" decel="50000" fill="hold" nodeType="withEffect">
                                  <p:stCondLst>
                                    <p:cond delay="0"/>
                                  </p:stCondLst>
                                  <p:childTnLst>
                                    <p:animMotion origin="layout" path="M 2.91667E-6 -0.08148 L 2.91667E-6 7.40741E-7 " pathEditMode="relative" rAng="0" ptsTypes="AA">
                                      <p:cBhvr>
                                        <p:cTn id="12" dur="2000" fill="hold"/>
                                        <p:tgtEl>
                                          <p:spTgt spid="3"/>
                                        </p:tgtEl>
                                        <p:attrNameLst>
                                          <p:attrName>ppt_x</p:attrName>
                                          <p:attrName>ppt_y</p:attrName>
                                        </p:attrNameLst>
                                      </p:cBhvr>
                                      <p:rCtr x="0" y="4074"/>
                                    </p:animMotion>
                                  </p:childTnLst>
                                </p:cTn>
                              </p:par>
                              <p:par>
                                <p:cTn id="13" presetID="2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147"/>
          <p:cNvSpPr/>
          <p:nvPr/>
        </p:nvSpPr>
        <p:spPr>
          <a:xfrm>
            <a:off x="338667" y="2692400"/>
            <a:ext cx="2635250" cy="3932700"/>
          </a:xfrm>
          <a:prstGeom prst="roundRect">
            <a:avLst>
              <a:gd name="adj" fmla="val 3971"/>
            </a:avLst>
          </a:prstGeom>
          <a:gradFill>
            <a:gsLst>
              <a:gs pos="0">
                <a:srgbClr val="E5EBEE"/>
              </a:gs>
              <a:gs pos="50000">
                <a:schemeClr val="lt1"/>
              </a:gs>
              <a:gs pos="100000">
                <a:srgbClr val="D6DEE4"/>
              </a:gs>
            </a:gsLst>
            <a:lin ang="16200000" scaled="0"/>
          </a:gradFill>
          <a:ln w="9525" cap="flat" cmpd="sng">
            <a:solidFill>
              <a:srgbClr val="BAC8D0"/>
            </a:solidFill>
            <a:prstDash val="solid"/>
            <a:round/>
            <a:headEnd type="none" w="sm" len="sm"/>
            <a:tailEnd type="none" w="sm" len="sm"/>
          </a:ln>
          <a:effectLst>
            <a:outerShdw blurRad="40000" dist="20000" dir="5400000" rotWithShape="0">
              <a:srgbClr val="000000">
                <a:alpha val="3803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333F50"/>
              </a:solidFill>
              <a:latin typeface="Arial"/>
              <a:ea typeface="Arial"/>
              <a:cs typeface="Arial"/>
              <a:sym typeface="Arial"/>
            </a:endParaRPr>
          </a:p>
        </p:txBody>
      </p:sp>
      <p:sp>
        <p:nvSpPr>
          <p:cNvPr id="1121" name="Google Shape;1121;p147"/>
          <p:cNvSpPr/>
          <p:nvPr/>
        </p:nvSpPr>
        <p:spPr>
          <a:xfrm>
            <a:off x="3274064" y="2692400"/>
            <a:ext cx="2635250" cy="3932700"/>
          </a:xfrm>
          <a:prstGeom prst="roundRect">
            <a:avLst>
              <a:gd name="adj" fmla="val 3971"/>
            </a:avLst>
          </a:prstGeom>
          <a:gradFill>
            <a:gsLst>
              <a:gs pos="0">
                <a:srgbClr val="E5EBEE"/>
              </a:gs>
              <a:gs pos="50000">
                <a:schemeClr val="lt1"/>
              </a:gs>
              <a:gs pos="100000">
                <a:srgbClr val="D6DEE4"/>
              </a:gs>
            </a:gsLst>
            <a:lin ang="16200000" scaled="0"/>
          </a:gradFill>
          <a:ln w="9525" cap="flat" cmpd="sng">
            <a:solidFill>
              <a:srgbClr val="BAC8D0"/>
            </a:solidFill>
            <a:prstDash val="solid"/>
            <a:round/>
            <a:headEnd type="none" w="sm" len="sm"/>
            <a:tailEnd type="none" w="sm" len="sm"/>
          </a:ln>
          <a:effectLst>
            <a:outerShdw blurRad="40000" dist="20000" dir="5400000" rotWithShape="0">
              <a:srgbClr val="000000">
                <a:alpha val="3803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333F50"/>
              </a:solidFill>
              <a:latin typeface="Arial"/>
              <a:ea typeface="Arial"/>
              <a:cs typeface="Arial"/>
              <a:sym typeface="Arial"/>
            </a:endParaRPr>
          </a:p>
        </p:txBody>
      </p:sp>
      <p:sp>
        <p:nvSpPr>
          <p:cNvPr id="1122" name="Google Shape;1122;p147"/>
          <p:cNvSpPr/>
          <p:nvPr/>
        </p:nvSpPr>
        <p:spPr>
          <a:xfrm>
            <a:off x="6209461" y="2692400"/>
            <a:ext cx="2635250" cy="3932700"/>
          </a:xfrm>
          <a:prstGeom prst="roundRect">
            <a:avLst>
              <a:gd name="adj" fmla="val 3971"/>
            </a:avLst>
          </a:prstGeom>
          <a:gradFill>
            <a:gsLst>
              <a:gs pos="0">
                <a:srgbClr val="E5EBEE"/>
              </a:gs>
              <a:gs pos="50000">
                <a:schemeClr val="lt1"/>
              </a:gs>
              <a:gs pos="100000">
                <a:srgbClr val="D6DEE4"/>
              </a:gs>
            </a:gsLst>
            <a:lin ang="16200000" scaled="0"/>
          </a:gradFill>
          <a:ln w="9525" cap="flat" cmpd="sng">
            <a:solidFill>
              <a:srgbClr val="BAC8D0"/>
            </a:solidFill>
            <a:prstDash val="solid"/>
            <a:round/>
            <a:headEnd type="none" w="sm" len="sm"/>
            <a:tailEnd type="none" w="sm" len="sm"/>
          </a:ln>
          <a:effectLst>
            <a:outerShdw blurRad="40000" dist="20000" dir="5400000" rotWithShape="0">
              <a:srgbClr val="000000">
                <a:alpha val="3803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333F50"/>
              </a:solidFill>
              <a:latin typeface="Arial"/>
              <a:ea typeface="Arial"/>
              <a:cs typeface="Arial"/>
              <a:sym typeface="Arial"/>
            </a:endParaRPr>
          </a:p>
        </p:txBody>
      </p:sp>
      <p:sp>
        <p:nvSpPr>
          <p:cNvPr id="1123" name="Google Shape;1123;p147"/>
          <p:cNvSpPr/>
          <p:nvPr/>
        </p:nvSpPr>
        <p:spPr>
          <a:xfrm>
            <a:off x="9144858" y="2692400"/>
            <a:ext cx="2635250" cy="3932700"/>
          </a:xfrm>
          <a:prstGeom prst="roundRect">
            <a:avLst>
              <a:gd name="adj" fmla="val 3971"/>
            </a:avLst>
          </a:prstGeom>
          <a:gradFill>
            <a:gsLst>
              <a:gs pos="0">
                <a:srgbClr val="E5EBEE"/>
              </a:gs>
              <a:gs pos="50000">
                <a:schemeClr val="lt1"/>
              </a:gs>
              <a:gs pos="100000">
                <a:srgbClr val="D6DEE4"/>
              </a:gs>
            </a:gsLst>
            <a:lin ang="16200000" scaled="0"/>
          </a:gradFill>
          <a:ln w="9525" cap="flat" cmpd="sng">
            <a:solidFill>
              <a:srgbClr val="BAC8D0"/>
            </a:solidFill>
            <a:prstDash val="solid"/>
            <a:round/>
            <a:headEnd type="none" w="sm" len="sm"/>
            <a:tailEnd type="none" w="sm" len="sm"/>
          </a:ln>
          <a:effectLst>
            <a:outerShdw blurRad="40000" dist="20000" dir="5400000" rotWithShape="0">
              <a:srgbClr val="000000">
                <a:alpha val="3803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333F50"/>
              </a:solidFill>
              <a:latin typeface="Arial"/>
              <a:ea typeface="Arial"/>
              <a:cs typeface="Arial"/>
              <a:sym typeface="Arial"/>
            </a:endParaRPr>
          </a:p>
        </p:txBody>
      </p:sp>
      <p:sp>
        <p:nvSpPr>
          <p:cNvPr id="1124" name="Google Shape;1124;p147"/>
          <p:cNvSpPr txBox="1"/>
          <p:nvPr/>
        </p:nvSpPr>
        <p:spPr>
          <a:xfrm>
            <a:off x="338667" y="163943"/>
            <a:ext cx="816720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333F50"/>
                </a:solidFill>
                <a:latin typeface="Roboto"/>
                <a:ea typeface="Roboto"/>
                <a:cs typeface="Roboto"/>
                <a:sym typeface="Roboto"/>
              </a:rPr>
              <a:t>Our Integrated Approach:</a:t>
            </a:r>
            <a:endParaRPr sz="1467" b="1" i="0" u="none" strike="noStrike" cap="none">
              <a:solidFill>
                <a:srgbClr val="333F50"/>
              </a:solidFill>
              <a:latin typeface="Roboto"/>
              <a:ea typeface="Roboto"/>
              <a:cs typeface="Roboto"/>
              <a:sym typeface="Roboto"/>
            </a:endParaRPr>
          </a:p>
        </p:txBody>
      </p:sp>
      <p:sp>
        <p:nvSpPr>
          <p:cNvPr id="1125" name="Google Shape;1125;p147"/>
          <p:cNvSpPr txBox="1"/>
          <p:nvPr/>
        </p:nvSpPr>
        <p:spPr>
          <a:xfrm>
            <a:off x="411892" y="4103648"/>
            <a:ext cx="2493205" cy="2644882"/>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1D3630"/>
              </a:buClr>
              <a:buSzPts val="2400"/>
              <a:buFont typeface="Arial"/>
              <a:buNone/>
            </a:pPr>
            <a:r>
              <a:rPr lang="en-US" sz="2200" b="1" i="0" u="none" strike="noStrike" cap="none" dirty="0">
                <a:solidFill>
                  <a:srgbClr val="333F50"/>
                </a:solidFill>
                <a:latin typeface="Roboto"/>
                <a:ea typeface="Roboto"/>
                <a:cs typeface="Roboto"/>
                <a:sym typeface="Roboto"/>
              </a:rPr>
              <a:t>Prevention</a:t>
            </a:r>
            <a:endParaRPr sz="2200" b="0" i="0" u="none" strike="noStrike" cap="none" dirty="0">
              <a:solidFill>
                <a:srgbClr val="333F50"/>
              </a:solidFill>
              <a:latin typeface="Roboto"/>
              <a:ea typeface="Roboto"/>
              <a:cs typeface="Roboto"/>
              <a:sym typeface="Roboto"/>
            </a:endParaRPr>
          </a:p>
          <a:p>
            <a:pPr marL="0" marR="0" lvl="0" indent="0" algn="ctr" rtl="0">
              <a:lnSpc>
                <a:spcPct val="90000"/>
              </a:lnSpc>
              <a:spcBef>
                <a:spcPts val="0"/>
              </a:spcBef>
              <a:spcAft>
                <a:spcPts val="0"/>
              </a:spcAft>
              <a:buClr>
                <a:srgbClr val="1D3630"/>
              </a:buClr>
              <a:buSzPts val="2400"/>
              <a:buFont typeface="Arial"/>
              <a:buNone/>
            </a:pPr>
            <a:r>
              <a:rPr lang="en-US" sz="2200" b="0" i="0" u="none" strike="noStrike" cap="none" dirty="0">
                <a:solidFill>
                  <a:srgbClr val="333F50"/>
                </a:solidFill>
                <a:latin typeface="Roboto"/>
                <a:ea typeface="Roboto"/>
                <a:cs typeface="Roboto"/>
                <a:sym typeface="Roboto"/>
              </a:rPr>
              <a:t>of occupational illness and injuries Reduce risk and create a resilient and efficient workforce</a:t>
            </a:r>
            <a:endParaRPr dirty="0"/>
          </a:p>
          <a:p>
            <a:pPr marL="0" marR="0" lvl="0" indent="0" algn="ctr" rtl="0">
              <a:lnSpc>
                <a:spcPct val="90000"/>
              </a:lnSpc>
              <a:spcBef>
                <a:spcPts val="0"/>
              </a:spcBef>
              <a:spcAft>
                <a:spcPts val="0"/>
              </a:spcAft>
              <a:buClr>
                <a:srgbClr val="1D3630"/>
              </a:buClr>
              <a:buSzPts val="2400"/>
              <a:buFont typeface="Arial"/>
              <a:buNone/>
            </a:pPr>
            <a:endParaRPr sz="2200" b="0" i="0" u="none" strike="noStrike" cap="none" dirty="0">
              <a:solidFill>
                <a:srgbClr val="333F50"/>
              </a:solidFill>
              <a:latin typeface="Roboto"/>
              <a:ea typeface="Roboto"/>
              <a:cs typeface="Roboto"/>
              <a:sym typeface="Roboto"/>
            </a:endParaRPr>
          </a:p>
          <a:p>
            <a:pPr marL="0" marR="0" lvl="0" indent="0" algn="ctr" rtl="0">
              <a:lnSpc>
                <a:spcPct val="90000"/>
              </a:lnSpc>
              <a:spcBef>
                <a:spcPts val="0"/>
              </a:spcBef>
              <a:spcAft>
                <a:spcPts val="0"/>
              </a:spcAft>
              <a:buClr>
                <a:srgbClr val="1D3630"/>
              </a:buClr>
              <a:buSzPts val="2400"/>
              <a:buFont typeface="Arial"/>
              <a:buNone/>
            </a:pPr>
            <a:endParaRPr sz="1400" b="0" i="0" u="none" strike="noStrike" cap="none" dirty="0">
              <a:solidFill>
                <a:srgbClr val="333F50"/>
              </a:solidFill>
              <a:latin typeface="Arial"/>
              <a:ea typeface="Arial"/>
              <a:cs typeface="Arial"/>
              <a:sym typeface="Arial"/>
            </a:endParaRPr>
          </a:p>
        </p:txBody>
      </p:sp>
      <p:pic>
        <p:nvPicPr>
          <p:cNvPr id="1126" name="Google Shape;1126;p147"/>
          <p:cNvPicPr preferRelativeResize="0"/>
          <p:nvPr/>
        </p:nvPicPr>
        <p:blipFill rotWithShape="1">
          <a:blip r:embed="rId3">
            <a:alphaModFix/>
          </a:blip>
          <a:srcRect/>
          <a:stretch/>
        </p:blipFill>
        <p:spPr>
          <a:xfrm>
            <a:off x="4294807" y="1232980"/>
            <a:ext cx="3602385" cy="1098510"/>
          </a:xfrm>
          <a:prstGeom prst="rect">
            <a:avLst/>
          </a:prstGeom>
          <a:noFill/>
          <a:ln>
            <a:noFill/>
          </a:ln>
        </p:spPr>
      </p:pic>
      <p:sp>
        <p:nvSpPr>
          <p:cNvPr id="1127" name="Google Shape;1127;p147"/>
          <p:cNvSpPr txBox="1"/>
          <p:nvPr/>
        </p:nvSpPr>
        <p:spPr>
          <a:xfrm>
            <a:off x="3328239" y="4114961"/>
            <a:ext cx="2556514" cy="1311128"/>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1D3630"/>
              </a:buClr>
              <a:buSzPts val="2400"/>
              <a:buFont typeface="Arial"/>
              <a:buNone/>
            </a:pPr>
            <a:r>
              <a:rPr lang="en-US" sz="2200" b="1" i="0" u="none" strike="noStrike" cap="none" dirty="0">
                <a:solidFill>
                  <a:srgbClr val="333F50"/>
                </a:solidFill>
                <a:latin typeface="Roboto"/>
                <a:ea typeface="Roboto"/>
                <a:cs typeface="Roboto"/>
                <a:sym typeface="Roboto"/>
              </a:rPr>
              <a:t>Resilience</a:t>
            </a:r>
            <a:endParaRPr sz="2200" b="0" i="0" u="none" strike="noStrike" cap="none" dirty="0">
              <a:solidFill>
                <a:srgbClr val="333F50"/>
              </a:solidFill>
              <a:latin typeface="Roboto"/>
              <a:ea typeface="Roboto"/>
              <a:cs typeface="Roboto"/>
              <a:sym typeface="Roboto"/>
            </a:endParaRPr>
          </a:p>
          <a:p>
            <a:pPr marL="0" marR="0" lvl="0" indent="0" algn="ctr" rtl="0">
              <a:lnSpc>
                <a:spcPct val="90000"/>
              </a:lnSpc>
              <a:spcBef>
                <a:spcPts val="0"/>
              </a:spcBef>
              <a:spcAft>
                <a:spcPts val="0"/>
              </a:spcAft>
              <a:buClr>
                <a:srgbClr val="1D3630"/>
              </a:buClr>
              <a:buSzPts val="2400"/>
              <a:buFont typeface="Arial"/>
              <a:buNone/>
            </a:pPr>
            <a:r>
              <a:rPr lang="en-US" sz="2200" b="0" i="0" u="none" strike="noStrike" cap="none" dirty="0">
                <a:solidFill>
                  <a:srgbClr val="333F50"/>
                </a:solidFill>
                <a:latin typeface="Roboto"/>
                <a:ea typeface="Roboto"/>
                <a:cs typeface="Roboto"/>
                <a:sym typeface="Roboto"/>
              </a:rPr>
              <a:t>through reducing risk</a:t>
            </a:r>
            <a:endParaRPr dirty="0"/>
          </a:p>
        </p:txBody>
      </p:sp>
      <p:sp>
        <p:nvSpPr>
          <p:cNvPr id="1128" name="Google Shape;1128;p147"/>
          <p:cNvSpPr txBox="1"/>
          <p:nvPr/>
        </p:nvSpPr>
        <p:spPr>
          <a:xfrm>
            <a:off x="6318779" y="4114961"/>
            <a:ext cx="2468438" cy="1006429"/>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1D3630"/>
              </a:buClr>
              <a:buSzPts val="2400"/>
              <a:buFont typeface="Arial"/>
              <a:buNone/>
            </a:pPr>
            <a:r>
              <a:rPr lang="en-US" sz="2200" b="1" i="0" u="none" strike="noStrike" cap="none" dirty="0">
                <a:solidFill>
                  <a:srgbClr val="333F50"/>
                </a:solidFill>
                <a:latin typeface="Roboto"/>
                <a:ea typeface="Roboto"/>
                <a:cs typeface="Roboto"/>
                <a:sym typeface="Roboto"/>
              </a:rPr>
              <a:t>Efficiency</a:t>
            </a:r>
            <a:endParaRPr sz="2200" b="0" i="0" u="none" strike="noStrike" cap="none" dirty="0">
              <a:solidFill>
                <a:srgbClr val="333F50"/>
              </a:solidFill>
              <a:latin typeface="Roboto"/>
              <a:ea typeface="Roboto"/>
              <a:cs typeface="Roboto"/>
              <a:sym typeface="Roboto"/>
            </a:endParaRPr>
          </a:p>
          <a:p>
            <a:pPr marL="0" marR="0" lvl="0" indent="0" algn="ctr" rtl="0">
              <a:lnSpc>
                <a:spcPct val="90000"/>
              </a:lnSpc>
              <a:spcBef>
                <a:spcPts val="0"/>
              </a:spcBef>
              <a:spcAft>
                <a:spcPts val="0"/>
              </a:spcAft>
              <a:buClr>
                <a:srgbClr val="1D3630"/>
              </a:buClr>
              <a:buSzPts val="2400"/>
              <a:buFont typeface="Arial"/>
              <a:buNone/>
            </a:pPr>
            <a:r>
              <a:rPr lang="en-US" sz="2200" b="0" i="0" u="none" strike="noStrike" cap="none" dirty="0">
                <a:solidFill>
                  <a:srgbClr val="333F50"/>
                </a:solidFill>
                <a:latin typeface="Roboto"/>
                <a:ea typeface="Roboto"/>
                <a:cs typeface="Roboto"/>
                <a:sym typeface="Roboto"/>
              </a:rPr>
              <a:t>through improved productivity</a:t>
            </a:r>
            <a:endParaRPr dirty="0"/>
          </a:p>
        </p:txBody>
      </p:sp>
      <p:sp>
        <p:nvSpPr>
          <p:cNvPr id="1129" name="Google Shape;1129;p147"/>
          <p:cNvSpPr txBox="1"/>
          <p:nvPr/>
        </p:nvSpPr>
        <p:spPr>
          <a:xfrm>
            <a:off x="9346489" y="4114961"/>
            <a:ext cx="2414678" cy="1006429"/>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1D3630"/>
              </a:buClr>
              <a:buSzPts val="2400"/>
              <a:buFont typeface="Arial"/>
              <a:buNone/>
            </a:pPr>
            <a:r>
              <a:rPr lang="en-US" sz="2200" b="1" i="0" u="none" strike="noStrike" cap="none" dirty="0">
                <a:solidFill>
                  <a:srgbClr val="333F50"/>
                </a:solidFill>
                <a:latin typeface="Roboto"/>
                <a:ea typeface="Roboto"/>
                <a:cs typeface="Roboto"/>
                <a:sym typeface="Roboto"/>
              </a:rPr>
              <a:t>Protection</a:t>
            </a:r>
            <a:endParaRPr sz="2200" b="0" i="0" u="none" strike="noStrike" cap="none" dirty="0">
              <a:solidFill>
                <a:srgbClr val="333F50"/>
              </a:solidFill>
              <a:latin typeface="Roboto"/>
              <a:ea typeface="Roboto"/>
              <a:cs typeface="Roboto"/>
              <a:sym typeface="Roboto"/>
            </a:endParaRPr>
          </a:p>
          <a:p>
            <a:pPr marL="0" marR="0" lvl="0" indent="0" algn="ctr" rtl="0">
              <a:lnSpc>
                <a:spcPct val="90000"/>
              </a:lnSpc>
              <a:spcBef>
                <a:spcPts val="0"/>
              </a:spcBef>
              <a:spcAft>
                <a:spcPts val="0"/>
              </a:spcAft>
              <a:buClr>
                <a:srgbClr val="1D3630"/>
              </a:buClr>
              <a:buSzPts val="2400"/>
              <a:buFont typeface="Arial"/>
              <a:buNone/>
            </a:pPr>
            <a:r>
              <a:rPr lang="en-US" sz="2200" b="0" i="0" u="none" strike="noStrike" cap="none" dirty="0">
                <a:solidFill>
                  <a:srgbClr val="333F50"/>
                </a:solidFill>
                <a:latin typeface="Roboto"/>
                <a:ea typeface="Roboto"/>
                <a:cs typeface="Roboto"/>
                <a:sym typeface="Roboto"/>
              </a:rPr>
              <a:t>through improved policy and access to care and services.</a:t>
            </a:r>
            <a:endParaRPr dirty="0"/>
          </a:p>
        </p:txBody>
      </p:sp>
      <p:pic>
        <p:nvPicPr>
          <p:cNvPr id="1130" name="Google Shape;1130;p14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191072" y="3068257"/>
            <a:ext cx="723852" cy="725412"/>
          </a:xfrm>
          <a:prstGeom prst="rect">
            <a:avLst/>
          </a:prstGeom>
          <a:noFill/>
          <a:ln>
            <a:noFill/>
          </a:ln>
        </p:spPr>
      </p:pic>
      <p:pic>
        <p:nvPicPr>
          <p:cNvPr id="1131" name="Google Shape;1131;p14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254607" y="3068257"/>
            <a:ext cx="723852" cy="725412"/>
          </a:xfrm>
          <a:prstGeom prst="rect">
            <a:avLst/>
          </a:prstGeom>
          <a:noFill/>
          <a:ln>
            <a:noFill/>
          </a:ln>
        </p:spPr>
      </p:pic>
      <p:pic>
        <p:nvPicPr>
          <p:cNvPr id="1132" name="Google Shape;1132;p14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0258674" y="3056045"/>
            <a:ext cx="590308" cy="749836"/>
          </a:xfrm>
          <a:prstGeom prst="rect">
            <a:avLst/>
          </a:prstGeom>
          <a:noFill/>
          <a:ln>
            <a:noFill/>
          </a:ln>
        </p:spPr>
      </p:pic>
      <p:pic>
        <p:nvPicPr>
          <p:cNvPr id="1133" name="Google Shape;1133;p147"/>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290559" y="3040976"/>
            <a:ext cx="602260" cy="7799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3">
          <a:extLst>
            <a:ext uri="{FF2B5EF4-FFF2-40B4-BE49-F238E27FC236}">
              <a16:creationId xmlns:a16="http://schemas.microsoft.com/office/drawing/2014/main" id="{67BB0F9C-5CDC-6F44-0016-EF79E5A3DB4C}"/>
            </a:ext>
          </a:extLst>
        </p:cNvPr>
        <p:cNvGrpSpPr/>
        <p:nvPr/>
      </p:nvGrpSpPr>
      <p:grpSpPr>
        <a:xfrm>
          <a:off x="0" y="0"/>
          <a:ext cx="0" cy="0"/>
          <a:chOff x="0" y="0"/>
          <a:chExt cx="0" cy="0"/>
        </a:xfrm>
      </p:grpSpPr>
      <p:pic>
        <p:nvPicPr>
          <p:cNvPr id="375" name="Google Shape;375;g28223adf900_0_100">
            <a:extLst>
              <a:ext uri="{FF2B5EF4-FFF2-40B4-BE49-F238E27FC236}">
                <a16:creationId xmlns:a16="http://schemas.microsoft.com/office/drawing/2014/main" id="{016FE6CB-4019-AF77-72A5-86CAC02214F5}"/>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292417" y="1802025"/>
            <a:ext cx="2660392" cy="4433987"/>
          </a:xfrm>
          <a:prstGeom prst="roundRect">
            <a:avLst>
              <a:gd name="adj" fmla="val 7161"/>
            </a:avLst>
          </a:prstGeom>
          <a:noFill/>
          <a:ln>
            <a:noFill/>
          </a:ln>
          <a:effectLst/>
        </p:spPr>
      </p:pic>
      <p:pic>
        <p:nvPicPr>
          <p:cNvPr id="378" name="Google Shape;378;g28223adf900_0_100">
            <a:extLst>
              <a:ext uri="{FF2B5EF4-FFF2-40B4-BE49-F238E27FC236}">
                <a16:creationId xmlns:a16="http://schemas.microsoft.com/office/drawing/2014/main" id="{D64EFA5E-2BBB-CA14-61A1-0D994F95B37F}"/>
              </a:ext>
            </a:extLst>
          </p:cNvPr>
          <p:cNvPicPr preferRelativeResize="0"/>
          <p:nvPr/>
        </p:nvPicPr>
        <p:blipFill rotWithShape="1">
          <a:blip r:embed="rId4" cstate="screen">
            <a:extLst>
              <a:ext uri="{28A0092B-C50C-407E-A947-70E740481C1C}">
                <a14:useLocalDpi xmlns:a14="http://schemas.microsoft.com/office/drawing/2010/main"/>
              </a:ext>
            </a:extLst>
          </a:blip>
          <a:srcRect/>
          <a:stretch/>
        </p:blipFill>
        <p:spPr>
          <a:xfrm>
            <a:off x="3283078" y="1802026"/>
            <a:ext cx="2660360" cy="4433933"/>
          </a:xfrm>
          <a:prstGeom prst="roundRect">
            <a:avLst>
              <a:gd name="adj" fmla="val 7161"/>
            </a:avLst>
          </a:prstGeom>
          <a:noFill/>
          <a:ln>
            <a:noFill/>
          </a:ln>
          <a:effectLst/>
        </p:spPr>
      </p:pic>
      <p:pic>
        <p:nvPicPr>
          <p:cNvPr id="379" name="Google Shape;379;g28223adf900_0_100">
            <a:extLst>
              <a:ext uri="{FF2B5EF4-FFF2-40B4-BE49-F238E27FC236}">
                <a16:creationId xmlns:a16="http://schemas.microsoft.com/office/drawing/2014/main" id="{369A92F4-0BF6-766E-1B12-63549175571D}"/>
              </a:ext>
            </a:extLst>
          </p:cNvPr>
          <p:cNvPicPr preferRelativeResize="0"/>
          <p:nvPr/>
        </p:nvPicPr>
        <p:blipFill>
          <a:blip r:embed="rId5" cstate="screen">
            <a:extLst>
              <a:ext uri="{28A0092B-C50C-407E-A947-70E740481C1C}">
                <a14:useLocalDpi xmlns:a14="http://schemas.microsoft.com/office/drawing/2010/main"/>
              </a:ext>
            </a:extLst>
          </a:blip>
          <a:srcRect/>
          <a:stretch/>
        </p:blipFill>
        <p:spPr>
          <a:xfrm>
            <a:off x="6273707" y="1802028"/>
            <a:ext cx="2660387" cy="4433978"/>
          </a:xfrm>
          <a:prstGeom prst="roundRect">
            <a:avLst>
              <a:gd name="adj" fmla="val 6297"/>
            </a:avLst>
          </a:prstGeom>
          <a:noFill/>
          <a:ln>
            <a:noFill/>
          </a:ln>
          <a:effectLst/>
        </p:spPr>
      </p:pic>
      <p:pic>
        <p:nvPicPr>
          <p:cNvPr id="380" name="Google Shape;380;g28223adf900_0_100">
            <a:extLst>
              <a:ext uri="{FF2B5EF4-FFF2-40B4-BE49-F238E27FC236}">
                <a16:creationId xmlns:a16="http://schemas.microsoft.com/office/drawing/2014/main" id="{77DA8F65-40C7-39DA-C392-3C7696609E2D}"/>
              </a:ext>
            </a:extLst>
          </p:cNvPr>
          <p:cNvPicPr preferRelativeResize="0"/>
          <p:nvPr/>
        </p:nvPicPr>
        <p:blipFill rotWithShape="1">
          <a:blip r:embed="rId6" cstate="screen">
            <a:extLst>
              <a:ext uri="{28A0092B-C50C-407E-A947-70E740481C1C}">
                <a14:useLocalDpi xmlns:a14="http://schemas.microsoft.com/office/drawing/2010/main"/>
              </a:ext>
            </a:extLst>
          </a:blip>
          <a:srcRect/>
          <a:stretch/>
        </p:blipFill>
        <p:spPr>
          <a:xfrm>
            <a:off x="9239196" y="1801995"/>
            <a:ext cx="2660387" cy="4433978"/>
          </a:xfrm>
          <a:prstGeom prst="roundRect">
            <a:avLst>
              <a:gd name="adj" fmla="val 7012"/>
            </a:avLst>
          </a:prstGeom>
          <a:noFill/>
          <a:ln>
            <a:noFill/>
          </a:ln>
          <a:effectLst/>
        </p:spPr>
      </p:pic>
      <p:sp>
        <p:nvSpPr>
          <p:cNvPr id="374" name="Google Shape;374;g28223adf900_0_100">
            <a:extLst>
              <a:ext uri="{FF2B5EF4-FFF2-40B4-BE49-F238E27FC236}">
                <a16:creationId xmlns:a16="http://schemas.microsoft.com/office/drawing/2014/main" id="{058256E9-0D54-159A-3A43-56580A61F907}"/>
              </a:ext>
            </a:extLst>
          </p:cNvPr>
          <p:cNvSpPr txBox="1"/>
          <p:nvPr/>
        </p:nvSpPr>
        <p:spPr>
          <a:xfrm>
            <a:off x="265913" y="971365"/>
            <a:ext cx="11633670" cy="585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0" cap="none" spc="0" normalizeH="0" baseline="0" noProof="0">
                <a:ln>
                  <a:noFill/>
                </a:ln>
                <a:solidFill>
                  <a:srgbClr val="2A3849"/>
                </a:solidFill>
                <a:effectLst/>
                <a:uLnTx/>
                <a:uFillTx/>
                <a:latin typeface="Roboto" panose="02000000000000000000" pitchFamily="2" charset="0"/>
                <a:ea typeface="Roboto" panose="02000000000000000000" pitchFamily="2" charset="0"/>
                <a:cs typeface="Montserrat"/>
                <a:sym typeface="Montserrat"/>
              </a:rPr>
              <a:t>Cooling Rest </a:t>
            </a:r>
            <a:r>
              <a:rPr kumimoji="0" lang="en-US" sz="3200" b="0" i="0" u="none" strike="noStrike" kern="0" cap="none" spc="0" normalizeH="0" baseline="0" noProof="0">
                <a:ln>
                  <a:noFill/>
                </a:ln>
                <a:solidFill>
                  <a:srgbClr val="2A3849"/>
                </a:solidFill>
                <a:effectLst/>
                <a:uLnTx/>
                <a:uFillTx/>
                <a:latin typeface="Roboto" panose="02000000000000000000" pitchFamily="2" charset="0"/>
                <a:ea typeface="Roboto" panose="02000000000000000000" pitchFamily="2" charset="0"/>
                <a:cs typeface="Montserrat Medium"/>
                <a:sym typeface="Montserrat Medium"/>
              </a:rPr>
              <a:t>| Hydration + Sanitation</a:t>
            </a:r>
          </a:p>
        </p:txBody>
      </p:sp>
      <p:sp>
        <p:nvSpPr>
          <p:cNvPr id="376" name="Google Shape;376;g28223adf900_0_100">
            <a:extLst>
              <a:ext uri="{FF2B5EF4-FFF2-40B4-BE49-F238E27FC236}">
                <a16:creationId xmlns:a16="http://schemas.microsoft.com/office/drawing/2014/main" id="{22BC4CFF-B4FC-FF0A-84B7-0614B52D1988}"/>
              </a:ext>
            </a:extLst>
          </p:cNvPr>
          <p:cNvSpPr txBox="1"/>
          <p:nvPr/>
        </p:nvSpPr>
        <p:spPr>
          <a:xfrm>
            <a:off x="209818" y="102721"/>
            <a:ext cx="11376770" cy="83095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700"/>
              <a:buFont typeface="Arial"/>
              <a:buNone/>
              <a:tabLst/>
              <a:defRPr/>
            </a:pPr>
            <a:r>
              <a:rPr kumimoji="0" lang="en-US" sz="4800" b="1" i="0" u="none" strike="noStrike" kern="0" cap="none" spc="0" normalizeH="0" baseline="0" noProof="0">
                <a:ln>
                  <a:noFill/>
                </a:ln>
                <a:solidFill>
                  <a:srgbClr val="2A3849"/>
                </a:solidFill>
                <a:effectLst/>
                <a:uLnTx/>
                <a:uFillTx/>
                <a:latin typeface="Roboto" panose="02000000000000000000" pitchFamily="2" charset="0"/>
                <a:ea typeface="Roboto" panose="02000000000000000000" pitchFamily="2" charset="0"/>
                <a:cs typeface="Montserrat SemiBold"/>
                <a:sym typeface="Montserrat SemiBold"/>
              </a:rPr>
              <a:t>Core Elements for Success </a:t>
            </a:r>
          </a:p>
        </p:txBody>
      </p:sp>
      <p:sp>
        <p:nvSpPr>
          <p:cNvPr id="381" name="Google Shape;381;g28223adf900_0_100">
            <a:extLst>
              <a:ext uri="{FF2B5EF4-FFF2-40B4-BE49-F238E27FC236}">
                <a16:creationId xmlns:a16="http://schemas.microsoft.com/office/drawing/2014/main" id="{8097A994-2814-ECA1-6A4B-27082A9FD2F0}"/>
              </a:ext>
            </a:extLst>
          </p:cNvPr>
          <p:cNvSpPr txBox="1"/>
          <p:nvPr/>
        </p:nvSpPr>
        <p:spPr>
          <a:xfrm>
            <a:off x="292417" y="5368404"/>
            <a:ext cx="2660360" cy="871138"/>
          </a:xfrm>
          <a:prstGeom prst="round2SameRect">
            <a:avLst>
              <a:gd name="adj1" fmla="val 0"/>
              <a:gd name="adj2" fmla="val 20410"/>
            </a:avLst>
          </a:prstGeom>
          <a:solidFill>
            <a:schemeClr val="tx1">
              <a:lumMod val="75000"/>
              <a:alpha val="36000"/>
            </a:schemeClr>
          </a:solid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SzPts val="2400"/>
              <a:buNone/>
              <a:defRPr sz="2400" b="1">
                <a:solidFill>
                  <a:schemeClr val="bg1"/>
                </a:solidFill>
                <a:latin typeface="Roboto"/>
                <a:ea typeface="Roboto"/>
                <a:cs typeface="Roboto"/>
              </a:defRPr>
            </a:lvl1p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Roboto"/>
                <a:ea typeface="Roboto"/>
                <a:sym typeface="Montserrat"/>
              </a:rPr>
              <a:t>Scheduled breaks</a:t>
            </a:r>
          </a:p>
        </p:txBody>
      </p:sp>
      <p:sp>
        <p:nvSpPr>
          <p:cNvPr id="382" name="Google Shape;382;g28223adf900_0_100">
            <a:extLst>
              <a:ext uri="{FF2B5EF4-FFF2-40B4-BE49-F238E27FC236}">
                <a16:creationId xmlns:a16="http://schemas.microsoft.com/office/drawing/2014/main" id="{2A716394-2502-51B6-F671-D079B95E0C36}"/>
              </a:ext>
            </a:extLst>
          </p:cNvPr>
          <p:cNvSpPr txBox="1"/>
          <p:nvPr/>
        </p:nvSpPr>
        <p:spPr>
          <a:xfrm>
            <a:off x="3283078" y="5361812"/>
            <a:ext cx="2660360" cy="879174"/>
          </a:xfrm>
          <a:prstGeom prst="round2SameRect">
            <a:avLst>
              <a:gd name="adj1" fmla="val 0"/>
              <a:gd name="adj2" fmla="val 18952"/>
            </a:avLst>
          </a:prstGeom>
          <a:solidFill>
            <a:schemeClr val="tx1">
              <a:lumMod val="75000"/>
              <a:alpha val="36000"/>
            </a:schemeClr>
          </a:solid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RPr/>
            </a:defPPr>
            <a:lvl1pPr marL="0" indent="0" algn="ctr">
              <a:buSzPts val="2400"/>
              <a:buNone/>
              <a:defRPr sz="2400" b="1">
                <a:solidFill>
                  <a:schemeClr val="bg1"/>
                </a:solidFill>
                <a:latin typeface="Roboto"/>
                <a:ea typeface="Roboto"/>
                <a:cs typeface="Roboto"/>
              </a:defRPr>
            </a:lvl1p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FFFFFF"/>
                </a:solidFill>
                <a:effectLst/>
                <a:uLnTx/>
                <a:uFillTx/>
                <a:latin typeface="Roboto"/>
                <a:ea typeface="Roboto"/>
                <a:sym typeface="Montserrat"/>
              </a:rPr>
              <a:t>Cool rooms or tents</a:t>
            </a:r>
          </a:p>
        </p:txBody>
      </p:sp>
      <p:sp>
        <p:nvSpPr>
          <p:cNvPr id="383" name="Google Shape;383;g28223adf900_0_100">
            <a:extLst>
              <a:ext uri="{FF2B5EF4-FFF2-40B4-BE49-F238E27FC236}">
                <a16:creationId xmlns:a16="http://schemas.microsoft.com/office/drawing/2014/main" id="{36F685CF-C2DD-961B-263C-00B838347B56}"/>
              </a:ext>
            </a:extLst>
          </p:cNvPr>
          <p:cNvSpPr txBox="1"/>
          <p:nvPr/>
        </p:nvSpPr>
        <p:spPr>
          <a:xfrm>
            <a:off x="9239163" y="5368404"/>
            <a:ext cx="2660419" cy="871138"/>
          </a:xfrm>
          <a:prstGeom prst="round2SameRect">
            <a:avLst>
              <a:gd name="adj1" fmla="val 0"/>
              <a:gd name="adj2" fmla="val 20410"/>
            </a:avLst>
          </a:prstGeom>
          <a:solidFill>
            <a:schemeClr val="tx1">
              <a:lumMod val="75000"/>
              <a:alpha val="36000"/>
            </a:schemeClr>
          </a:solid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RPr/>
            </a:defPPr>
            <a:lvl1pPr marL="0" indent="0" algn="ctr">
              <a:buSzPts val="2400"/>
              <a:buNone/>
              <a:defRPr sz="2400" b="1">
                <a:solidFill>
                  <a:schemeClr val="bg1"/>
                </a:solidFill>
                <a:latin typeface="Roboto"/>
                <a:ea typeface="Roboto"/>
                <a:cs typeface="Roboto"/>
              </a:defRPr>
            </a:lvl1p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Roboto"/>
                <a:ea typeface="Roboto"/>
                <a:sym typeface="Montserrat"/>
              </a:rPr>
              <a:t>Importance of </a:t>
            </a: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Roboto"/>
                <a:ea typeface="Roboto"/>
                <a:sym typeface="Montserrat"/>
              </a:rPr>
              <a:t>good hygiene</a:t>
            </a:r>
          </a:p>
        </p:txBody>
      </p:sp>
      <p:sp>
        <p:nvSpPr>
          <p:cNvPr id="384" name="Google Shape;384;g28223adf900_0_100">
            <a:extLst>
              <a:ext uri="{FF2B5EF4-FFF2-40B4-BE49-F238E27FC236}">
                <a16:creationId xmlns:a16="http://schemas.microsoft.com/office/drawing/2014/main" id="{B36F2401-2C4B-5E13-E2C7-79BBC99074DB}"/>
              </a:ext>
            </a:extLst>
          </p:cNvPr>
          <p:cNvSpPr txBox="1"/>
          <p:nvPr/>
        </p:nvSpPr>
        <p:spPr>
          <a:xfrm>
            <a:off x="6284562" y="5071419"/>
            <a:ext cx="2649532" cy="1161531"/>
          </a:xfrm>
          <a:prstGeom prst="round2SameRect">
            <a:avLst>
              <a:gd name="adj1" fmla="val 0"/>
              <a:gd name="adj2" fmla="val 17494"/>
            </a:avLst>
          </a:prstGeom>
          <a:solidFill>
            <a:schemeClr val="tx1">
              <a:lumMod val="75000"/>
              <a:alpha val="36000"/>
            </a:schemeClr>
          </a:solid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RPr/>
            </a:defPPr>
            <a:lvl1pPr marL="0" indent="0" algn="ctr">
              <a:buSzPts val="2400"/>
              <a:buNone/>
              <a:defRPr sz="2400" b="1">
                <a:solidFill>
                  <a:schemeClr val="bg1"/>
                </a:solidFill>
                <a:latin typeface="Roboto"/>
                <a:ea typeface="Roboto"/>
                <a:cs typeface="Roboto"/>
              </a:defRPr>
            </a:lvl1p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200" b="1" i="0" u="none" strike="noStrike" kern="0" cap="none" spc="0" normalizeH="0" baseline="0" noProof="0">
                <a:ln>
                  <a:noFill/>
                </a:ln>
                <a:solidFill>
                  <a:srgbClr val="FFFFFF"/>
                </a:solidFill>
                <a:effectLst/>
                <a:uLnTx/>
                <a:uFillTx/>
                <a:latin typeface="Roboto"/>
                <a:ea typeface="Roboto"/>
                <a:sym typeface="Montserrat"/>
              </a:rPr>
              <a:t>Potable water and </a:t>
            </a: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200" b="1" i="0" u="none" strike="noStrike" kern="0" cap="none" spc="0" normalizeH="0" baseline="0" noProof="0">
                <a:ln>
                  <a:noFill/>
                </a:ln>
                <a:solidFill>
                  <a:srgbClr val="FFFFFF"/>
                </a:solidFill>
                <a:effectLst/>
                <a:uLnTx/>
                <a:uFillTx/>
                <a:latin typeface="Roboto"/>
                <a:ea typeface="Roboto"/>
                <a:sym typeface="Montserrat"/>
              </a:rPr>
              <a:t>hydration beverages</a:t>
            </a:r>
            <a:endParaRPr kumimoji="0" lang="en-US" sz="2200" b="1" i="0" u="none" strike="noStrike" kern="0" cap="none" spc="0" normalizeH="0" baseline="0" noProof="0">
              <a:ln>
                <a:noFill/>
              </a:ln>
              <a:solidFill>
                <a:srgbClr val="FFFFFF"/>
              </a:solidFill>
              <a:effectLst/>
              <a:uLnTx/>
              <a:uFillTx/>
              <a:latin typeface="Roboto"/>
              <a:ea typeface="Roboto"/>
              <a:sym typeface="Arial"/>
            </a:endParaRPr>
          </a:p>
        </p:txBody>
      </p:sp>
    </p:spTree>
    <p:extLst>
      <p:ext uri="{BB962C8B-B14F-4D97-AF65-F5344CB8AC3E}">
        <p14:creationId xmlns:p14="http://schemas.microsoft.com/office/powerpoint/2010/main" val="3267494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grpSp>
        <p:nvGrpSpPr>
          <p:cNvPr id="983" name="Google Shape;983;p142"/>
          <p:cNvGrpSpPr/>
          <p:nvPr/>
        </p:nvGrpSpPr>
        <p:grpSpPr>
          <a:xfrm>
            <a:off x="8153322" y="904875"/>
            <a:ext cx="3685500" cy="5658000"/>
            <a:chOff x="8153322" y="904875"/>
            <a:chExt cx="3685500" cy="5658000"/>
          </a:xfrm>
        </p:grpSpPr>
        <p:sp>
          <p:nvSpPr>
            <p:cNvPr id="984" name="Google Shape;984;p142"/>
            <p:cNvSpPr/>
            <p:nvPr/>
          </p:nvSpPr>
          <p:spPr>
            <a:xfrm>
              <a:off x="8153322" y="904875"/>
              <a:ext cx="3685500" cy="5658000"/>
            </a:xfrm>
            <a:prstGeom prst="roundRect">
              <a:avLst>
                <a:gd name="adj" fmla="val 3880"/>
              </a:avLst>
            </a:prstGeom>
            <a:solidFill>
              <a:schemeClr val="lt1"/>
            </a:solidFill>
            <a:ln>
              <a:noFill/>
            </a:ln>
            <a:effectLst>
              <a:outerShdw blurRad="76200" sx="101000" sy="101000" algn="ctr" rotWithShape="0">
                <a:srgbClr val="000000">
                  <a:alpha val="862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867" b="0" i="0" u="none" strike="noStrike" cap="none">
                <a:solidFill>
                  <a:srgbClr val="FFFFFF"/>
                </a:solidFill>
                <a:latin typeface="Arial"/>
                <a:ea typeface="Arial"/>
                <a:cs typeface="Arial"/>
                <a:sym typeface="Arial"/>
              </a:endParaRPr>
            </a:p>
          </p:txBody>
        </p:sp>
        <p:sp>
          <p:nvSpPr>
            <p:cNvPr id="985" name="Google Shape;985;p142"/>
            <p:cNvSpPr txBox="1"/>
            <p:nvPr/>
          </p:nvSpPr>
          <p:spPr>
            <a:xfrm>
              <a:off x="9885541" y="4084754"/>
              <a:ext cx="14655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7140D"/>
                </a:buClr>
                <a:buSzPts val="900"/>
                <a:buFont typeface="Arial"/>
                <a:buNone/>
              </a:pPr>
              <a:endParaRPr sz="1200" b="0" i="0" u="none" strike="noStrike" cap="none">
                <a:solidFill>
                  <a:srgbClr val="07140D"/>
                </a:solidFill>
                <a:latin typeface="Roboto"/>
                <a:ea typeface="Roboto"/>
                <a:cs typeface="Roboto"/>
                <a:sym typeface="Roboto"/>
              </a:endParaRPr>
            </a:p>
          </p:txBody>
        </p:sp>
        <p:sp>
          <p:nvSpPr>
            <p:cNvPr id="986" name="Google Shape;986;p142"/>
            <p:cNvSpPr txBox="1"/>
            <p:nvPr/>
          </p:nvSpPr>
          <p:spPr>
            <a:xfrm>
              <a:off x="8349407" y="4506624"/>
              <a:ext cx="3408000" cy="1077178"/>
            </a:xfrm>
            <a:prstGeom prst="rect">
              <a:avLst/>
            </a:prstGeom>
            <a:noFill/>
            <a:ln>
              <a:noFill/>
            </a:ln>
          </p:spPr>
          <p:txBody>
            <a:bodyPr spcFirstLastPara="1" wrap="square" lIns="91425" tIns="45700" rIns="91425" bIns="45700" anchor="t" anchorCtr="0">
              <a:spAutoFit/>
            </a:bodyPr>
            <a:lstStyle/>
            <a:p>
              <a:pPr marL="287859" marR="0" lvl="0" indent="-186262" algn="l" rtl="0">
                <a:lnSpc>
                  <a:spcPct val="100000"/>
                </a:lnSpc>
                <a:spcBef>
                  <a:spcPts val="0"/>
                </a:spcBef>
                <a:spcAft>
                  <a:spcPts val="0"/>
                </a:spcAft>
                <a:buClr>
                  <a:srgbClr val="6F807A"/>
                </a:buClr>
                <a:buSzPts val="1200"/>
                <a:buFont typeface="Roboto"/>
                <a:buChar char="»"/>
              </a:pPr>
              <a:r>
                <a:rPr lang="en-US" sz="1600" b="0" i="0" u="none" strike="noStrike" cap="none">
                  <a:solidFill>
                    <a:srgbClr val="2A3849"/>
                  </a:solidFill>
                  <a:latin typeface="Roboto"/>
                  <a:ea typeface="Roboto"/>
                  <a:cs typeface="Roboto"/>
                  <a:sym typeface="Roboto"/>
                </a:rPr>
                <a:t>9% (0:32) of the workday over 38 C</a:t>
              </a:r>
              <a:br>
                <a:rPr lang="en-US" sz="1600" b="0" i="0" u="none" strike="noStrike" cap="none">
                  <a:solidFill>
                    <a:srgbClr val="2A3849"/>
                  </a:solidFill>
                  <a:latin typeface="Roboto"/>
                  <a:ea typeface="Roboto"/>
                  <a:cs typeface="Roboto"/>
                  <a:sym typeface="Roboto"/>
                </a:rPr>
              </a:br>
              <a:r>
                <a:rPr lang="en-US" sz="1600" b="0" i="0" u="none" strike="noStrike" cap="none">
                  <a:solidFill>
                    <a:srgbClr val="2A3849"/>
                  </a:solidFill>
                  <a:latin typeface="Roboto"/>
                  <a:ea typeface="Roboto"/>
                  <a:cs typeface="Roboto"/>
                  <a:sym typeface="Roboto"/>
                </a:rPr>
                <a:t>23% (80 min) of the working day at rest</a:t>
              </a:r>
              <a:endParaRPr sz="1600" b="0" i="0" u="none" strike="noStrike" cap="none">
                <a:solidFill>
                  <a:srgbClr val="2A3849"/>
                </a:solidFill>
                <a:latin typeface="Roboto"/>
                <a:ea typeface="Roboto"/>
                <a:cs typeface="Roboto"/>
                <a:sym typeface="Roboto"/>
              </a:endParaRPr>
            </a:p>
          </p:txBody>
        </p:sp>
        <p:sp>
          <p:nvSpPr>
            <p:cNvPr id="987" name="Google Shape;987;p142"/>
            <p:cNvSpPr/>
            <p:nvPr/>
          </p:nvSpPr>
          <p:spPr>
            <a:xfrm>
              <a:off x="8330566" y="1023659"/>
              <a:ext cx="3426900" cy="4002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E7E6E6"/>
                </a:buClr>
                <a:buSzPts val="1200"/>
                <a:buFont typeface="Arial"/>
                <a:buNone/>
              </a:pPr>
              <a:r>
                <a:rPr lang="en-US" sz="1600" b="1" i="0" u="none" strike="noStrike" cap="none">
                  <a:solidFill>
                    <a:srgbClr val="07140D"/>
                  </a:solidFill>
                  <a:latin typeface="Roboto"/>
                  <a:ea typeface="Roboto"/>
                  <a:cs typeface="Roboto"/>
                  <a:sym typeface="Roboto"/>
                </a:rPr>
                <a:t>Center of Excellence</a:t>
              </a:r>
              <a:endParaRPr sz="1467" b="0" i="0" u="none" strike="noStrike" cap="none">
                <a:solidFill>
                  <a:srgbClr val="07140D"/>
                </a:solidFill>
                <a:latin typeface="Calibri"/>
                <a:ea typeface="Calibri"/>
                <a:cs typeface="Calibri"/>
                <a:sym typeface="Calibri"/>
              </a:endParaRPr>
            </a:p>
          </p:txBody>
        </p:sp>
        <p:cxnSp>
          <p:nvCxnSpPr>
            <p:cNvPr id="988" name="Google Shape;988;p142"/>
            <p:cNvCxnSpPr/>
            <p:nvPr/>
          </p:nvCxnSpPr>
          <p:spPr>
            <a:xfrm>
              <a:off x="8819156" y="2428443"/>
              <a:ext cx="2610900" cy="0"/>
            </a:xfrm>
            <a:prstGeom prst="straightConnector1">
              <a:avLst/>
            </a:prstGeom>
            <a:noFill/>
            <a:ln w="19050" cap="flat" cmpd="sng">
              <a:solidFill>
                <a:srgbClr val="E63946"/>
              </a:solidFill>
              <a:prstDash val="dash"/>
              <a:miter lim="8000"/>
              <a:headEnd type="none" w="sm" len="sm"/>
              <a:tailEnd type="none" w="sm" len="sm"/>
            </a:ln>
          </p:spPr>
        </p:cxnSp>
        <p:pic>
          <p:nvPicPr>
            <p:cNvPr id="989" name="Google Shape;989;p142"/>
            <p:cNvPicPr preferRelativeResize="0"/>
            <p:nvPr/>
          </p:nvPicPr>
          <p:blipFill rotWithShape="1">
            <a:blip r:embed="rId3">
              <a:alphaModFix/>
            </a:blip>
            <a:srcRect/>
            <a:stretch/>
          </p:blipFill>
          <p:spPr>
            <a:xfrm>
              <a:off x="8427767" y="1682871"/>
              <a:ext cx="3128936" cy="2564876"/>
            </a:xfrm>
            <a:prstGeom prst="rect">
              <a:avLst/>
            </a:prstGeom>
            <a:noFill/>
            <a:ln>
              <a:noFill/>
            </a:ln>
          </p:spPr>
        </p:pic>
      </p:grpSp>
      <p:sp>
        <p:nvSpPr>
          <p:cNvPr id="990" name="Google Shape;990;p142"/>
          <p:cNvSpPr txBox="1"/>
          <p:nvPr/>
        </p:nvSpPr>
        <p:spPr>
          <a:xfrm>
            <a:off x="276224" y="121487"/>
            <a:ext cx="94544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D3630"/>
              </a:buClr>
              <a:buSzPts val="2400"/>
              <a:buFont typeface="Arial"/>
              <a:buNone/>
            </a:pPr>
            <a:r>
              <a:rPr lang="en-US" sz="3600" b="1" i="0" u="none" strike="noStrike" cap="none">
                <a:solidFill>
                  <a:srgbClr val="2A3849"/>
                </a:solidFill>
                <a:latin typeface="Roboto"/>
                <a:ea typeface="Roboto"/>
                <a:cs typeface="Roboto"/>
                <a:sym typeface="Roboto"/>
              </a:rPr>
              <a:t>Comparing Results</a:t>
            </a:r>
            <a:endParaRPr sz="3600" b="0" i="0" u="none" strike="noStrike" cap="none">
              <a:solidFill>
                <a:srgbClr val="2A3849"/>
              </a:solidFill>
              <a:latin typeface="Roboto"/>
              <a:ea typeface="Roboto"/>
              <a:cs typeface="Roboto"/>
              <a:sym typeface="Roboto"/>
            </a:endParaRPr>
          </a:p>
        </p:txBody>
      </p:sp>
      <p:sp>
        <p:nvSpPr>
          <p:cNvPr id="991" name="Google Shape;991;p142"/>
          <p:cNvSpPr/>
          <p:nvPr/>
        </p:nvSpPr>
        <p:spPr>
          <a:xfrm>
            <a:off x="282265" y="904875"/>
            <a:ext cx="3685500" cy="5658000"/>
          </a:xfrm>
          <a:prstGeom prst="roundRect">
            <a:avLst>
              <a:gd name="adj" fmla="val 2846"/>
            </a:avLst>
          </a:prstGeom>
          <a:solidFill>
            <a:schemeClr val="lt1"/>
          </a:solidFill>
          <a:ln>
            <a:noFill/>
          </a:ln>
          <a:effectLst>
            <a:outerShdw blurRad="76200" sx="101000" sy="101000" algn="ctr" rotWithShape="0">
              <a:srgbClr val="000000">
                <a:alpha val="862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867" b="0" i="0" u="none" strike="noStrike" cap="none">
              <a:solidFill>
                <a:srgbClr val="FFFFFF"/>
              </a:solidFill>
              <a:latin typeface="Arial"/>
              <a:ea typeface="Arial"/>
              <a:cs typeface="Arial"/>
              <a:sym typeface="Arial"/>
            </a:endParaRPr>
          </a:p>
        </p:txBody>
      </p:sp>
      <p:sp>
        <p:nvSpPr>
          <p:cNvPr id="992" name="Google Shape;992;p142"/>
          <p:cNvSpPr/>
          <p:nvPr/>
        </p:nvSpPr>
        <p:spPr>
          <a:xfrm>
            <a:off x="498526" y="1000125"/>
            <a:ext cx="3270600" cy="384600"/>
          </a:xfrm>
          <a:prstGeom prst="roundRect">
            <a:avLst>
              <a:gd name="adj" fmla="val 50000"/>
            </a:avLst>
          </a:prstGeom>
          <a:solidFill>
            <a:srgbClr val="FFB7B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E7E6E6"/>
              </a:buClr>
              <a:buSzPts val="1200"/>
              <a:buFont typeface="Arial"/>
              <a:buNone/>
            </a:pPr>
            <a:r>
              <a:rPr lang="en-US" sz="1600" b="1" i="0" u="none" strike="noStrike" cap="none">
                <a:solidFill>
                  <a:srgbClr val="2A3849"/>
                </a:solidFill>
                <a:latin typeface="Roboto"/>
                <a:ea typeface="Roboto"/>
                <a:cs typeface="Roboto"/>
                <a:sym typeface="Roboto"/>
              </a:rPr>
              <a:t>No Intervention</a:t>
            </a:r>
            <a:endParaRPr sz="1467" b="0" i="0" u="none" strike="noStrike" cap="none">
              <a:solidFill>
                <a:srgbClr val="2A3849"/>
              </a:solidFill>
              <a:latin typeface="Calibri"/>
              <a:ea typeface="Calibri"/>
              <a:cs typeface="Calibri"/>
              <a:sym typeface="Calibri"/>
            </a:endParaRPr>
          </a:p>
        </p:txBody>
      </p:sp>
      <p:sp>
        <p:nvSpPr>
          <p:cNvPr id="993" name="Google Shape;993;p142"/>
          <p:cNvSpPr txBox="1"/>
          <p:nvPr/>
        </p:nvSpPr>
        <p:spPr>
          <a:xfrm>
            <a:off x="386599" y="4585255"/>
            <a:ext cx="3652079" cy="1384954"/>
          </a:xfrm>
          <a:prstGeom prst="rect">
            <a:avLst/>
          </a:prstGeom>
          <a:noFill/>
          <a:ln>
            <a:noFill/>
          </a:ln>
        </p:spPr>
        <p:txBody>
          <a:bodyPr spcFirstLastPara="1" wrap="square" lIns="91425" tIns="45700" rIns="91425" bIns="45700" anchor="t" anchorCtr="0">
            <a:spAutoFit/>
          </a:bodyPr>
          <a:lstStyle/>
          <a:p>
            <a:pPr marL="287859" marR="0" lvl="0" indent="-186262" algn="l" rtl="0">
              <a:lnSpc>
                <a:spcPct val="100000"/>
              </a:lnSpc>
              <a:spcBef>
                <a:spcPts val="0"/>
              </a:spcBef>
              <a:spcAft>
                <a:spcPts val="0"/>
              </a:spcAft>
              <a:buClr>
                <a:srgbClr val="6F807A"/>
              </a:buClr>
              <a:buSzPts val="1200"/>
              <a:buFont typeface="Roboto"/>
              <a:buChar char="»"/>
            </a:pPr>
            <a:r>
              <a:rPr lang="en-US" sz="1600" b="0" i="0" u="none" strike="noStrike" cap="none">
                <a:solidFill>
                  <a:srgbClr val="2A3849"/>
                </a:solidFill>
                <a:latin typeface="Roboto"/>
                <a:ea typeface="Roboto"/>
                <a:cs typeface="Roboto"/>
                <a:sym typeface="Roboto"/>
              </a:rPr>
              <a:t>20% (1:57) of the workday greater than 38 C</a:t>
            </a:r>
            <a:br>
              <a:rPr lang="en-US" sz="1600" b="0" i="0" u="none" strike="noStrike" cap="none">
                <a:solidFill>
                  <a:srgbClr val="2A3849"/>
                </a:solidFill>
                <a:latin typeface="Roboto"/>
                <a:ea typeface="Roboto"/>
                <a:cs typeface="Roboto"/>
                <a:sym typeface="Roboto"/>
              </a:rPr>
            </a:br>
            <a:r>
              <a:rPr lang="en-US" sz="1600" b="0" i="0" u="none" strike="noStrike" cap="none">
                <a:solidFill>
                  <a:srgbClr val="2A3849"/>
                </a:solidFill>
                <a:latin typeface="Roboto"/>
                <a:ea typeface="Roboto"/>
                <a:cs typeface="Roboto"/>
                <a:sym typeface="Roboto"/>
              </a:rPr>
              <a:t>~11% (65 min) of the working day at rest</a:t>
            </a:r>
            <a:br>
              <a:rPr lang="en-US" sz="1600" b="0" i="0" u="none" strike="noStrike" cap="none">
                <a:solidFill>
                  <a:srgbClr val="2A3849"/>
                </a:solidFill>
                <a:latin typeface="Roboto"/>
                <a:ea typeface="Roboto"/>
                <a:cs typeface="Roboto"/>
                <a:sym typeface="Roboto"/>
              </a:rPr>
            </a:br>
            <a:r>
              <a:rPr lang="en-US" sz="2000" b="1" i="0" u="none" strike="noStrike" cap="none">
                <a:solidFill>
                  <a:srgbClr val="FF0000"/>
                </a:solidFill>
                <a:latin typeface="Roboto"/>
                <a:ea typeface="Roboto"/>
                <a:cs typeface="Roboto"/>
                <a:sym typeface="Roboto"/>
              </a:rPr>
              <a:t>IKI: 30%</a:t>
            </a:r>
            <a:endParaRPr sz="1600" b="1" i="0" u="none" strike="noStrike" cap="none">
              <a:solidFill>
                <a:srgbClr val="FF0000"/>
              </a:solidFill>
              <a:latin typeface="Roboto"/>
              <a:ea typeface="Roboto"/>
              <a:cs typeface="Roboto"/>
              <a:sym typeface="Roboto"/>
            </a:endParaRPr>
          </a:p>
        </p:txBody>
      </p:sp>
      <p:pic>
        <p:nvPicPr>
          <p:cNvPr id="994" name="Google Shape;994;p142"/>
          <p:cNvPicPr preferRelativeResize="0"/>
          <p:nvPr/>
        </p:nvPicPr>
        <p:blipFill rotWithShape="1">
          <a:blip r:embed="rId4">
            <a:alphaModFix/>
          </a:blip>
          <a:srcRect/>
          <a:stretch/>
        </p:blipFill>
        <p:spPr>
          <a:xfrm>
            <a:off x="513274" y="1668022"/>
            <a:ext cx="3154030" cy="2594575"/>
          </a:xfrm>
          <a:prstGeom prst="rect">
            <a:avLst/>
          </a:prstGeom>
          <a:noFill/>
          <a:ln>
            <a:noFill/>
          </a:ln>
        </p:spPr>
      </p:pic>
      <p:cxnSp>
        <p:nvCxnSpPr>
          <p:cNvPr id="995" name="Google Shape;995;p142"/>
          <p:cNvCxnSpPr/>
          <p:nvPr/>
        </p:nvCxnSpPr>
        <p:spPr>
          <a:xfrm>
            <a:off x="939276" y="2428443"/>
            <a:ext cx="2610900" cy="0"/>
          </a:xfrm>
          <a:prstGeom prst="straightConnector1">
            <a:avLst/>
          </a:prstGeom>
          <a:noFill/>
          <a:ln w="19050" cap="flat" cmpd="sng">
            <a:solidFill>
              <a:srgbClr val="E63946"/>
            </a:solidFill>
            <a:prstDash val="dash"/>
            <a:miter lim="8000"/>
            <a:headEnd type="none" w="sm" len="sm"/>
            <a:tailEnd type="none" w="sm" len="sm"/>
          </a:ln>
        </p:spPr>
      </p:cxnSp>
      <p:sp>
        <p:nvSpPr>
          <p:cNvPr id="996" name="Google Shape;996;p142"/>
          <p:cNvSpPr/>
          <p:nvPr/>
        </p:nvSpPr>
        <p:spPr>
          <a:xfrm>
            <a:off x="4195128" y="904875"/>
            <a:ext cx="3685500" cy="5699120"/>
          </a:xfrm>
          <a:prstGeom prst="roundRect">
            <a:avLst>
              <a:gd name="adj" fmla="val 3880"/>
            </a:avLst>
          </a:prstGeom>
          <a:solidFill>
            <a:schemeClr val="lt1"/>
          </a:solidFill>
          <a:ln>
            <a:noFill/>
          </a:ln>
          <a:effectLst>
            <a:outerShdw blurRad="76200" sx="101000" sy="101000" algn="ctr" rotWithShape="0">
              <a:srgbClr val="000000">
                <a:alpha val="862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867" b="0" i="0" u="none" strike="noStrike" cap="none">
              <a:solidFill>
                <a:srgbClr val="FFFFFF"/>
              </a:solidFill>
              <a:latin typeface="Arial"/>
              <a:ea typeface="Arial"/>
              <a:cs typeface="Arial"/>
              <a:sym typeface="Arial"/>
            </a:endParaRPr>
          </a:p>
        </p:txBody>
      </p:sp>
      <p:sp>
        <p:nvSpPr>
          <p:cNvPr id="997" name="Google Shape;997;p142"/>
          <p:cNvSpPr txBox="1"/>
          <p:nvPr/>
        </p:nvSpPr>
        <p:spPr>
          <a:xfrm>
            <a:off x="5050676" y="5392070"/>
            <a:ext cx="14655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7140D"/>
              </a:buClr>
              <a:buSzPts val="900"/>
              <a:buFont typeface="Arial"/>
              <a:buNone/>
            </a:pPr>
            <a:endParaRPr sz="1200" b="0" i="0" u="none" strike="noStrike" cap="none">
              <a:solidFill>
                <a:srgbClr val="07140D"/>
              </a:solidFill>
              <a:latin typeface="Roboto"/>
              <a:ea typeface="Roboto"/>
              <a:cs typeface="Roboto"/>
              <a:sym typeface="Roboto"/>
            </a:endParaRPr>
          </a:p>
        </p:txBody>
      </p:sp>
      <p:sp>
        <p:nvSpPr>
          <p:cNvPr id="998" name="Google Shape;998;p142"/>
          <p:cNvSpPr txBox="1"/>
          <p:nvPr/>
        </p:nvSpPr>
        <p:spPr>
          <a:xfrm>
            <a:off x="4248365" y="4585255"/>
            <a:ext cx="3306900" cy="1383900"/>
          </a:xfrm>
          <a:prstGeom prst="rect">
            <a:avLst/>
          </a:prstGeom>
          <a:noFill/>
          <a:ln>
            <a:noFill/>
          </a:ln>
        </p:spPr>
        <p:txBody>
          <a:bodyPr spcFirstLastPara="1" wrap="square" lIns="91425" tIns="45700" rIns="91425" bIns="45700" anchor="t" anchorCtr="0">
            <a:noAutofit/>
          </a:bodyPr>
          <a:lstStyle/>
          <a:p>
            <a:pPr marL="287859" marR="0" lvl="0" indent="-186262" algn="l" rtl="0">
              <a:lnSpc>
                <a:spcPct val="100000"/>
              </a:lnSpc>
              <a:spcBef>
                <a:spcPts val="0"/>
              </a:spcBef>
              <a:spcAft>
                <a:spcPts val="0"/>
              </a:spcAft>
              <a:buClr>
                <a:srgbClr val="6F807A"/>
              </a:buClr>
              <a:buSzPts val="1200"/>
              <a:buFont typeface="Roboto"/>
              <a:buChar char="»"/>
            </a:pPr>
            <a:r>
              <a:rPr lang="en-US" sz="1600" b="0" i="0" u="none" strike="noStrike" cap="none">
                <a:solidFill>
                  <a:srgbClr val="2A3849"/>
                </a:solidFill>
                <a:latin typeface="Roboto"/>
                <a:ea typeface="Roboto"/>
                <a:cs typeface="Roboto"/>
                <a:sym typeface="Roboto"/>
              </a:rPr>
              <a:t>18% (1:29) of the workday above 38 C</a:t>
            </a:r>
            <a:br>
              <a:rPr lang="en-US" sz="1600" b="0" i="0" u="none" strike="noStrike" cap="none">
                <a:solidFill>
                  <a:srgbClr val="2A3849"/>
                </a:solidFill>
                <a:latin typeface="Roboto"/>
                <a:ea typeface="Roboto"/>
                <a:cs typeface="Roboto"/>
                <a:sym typeface="Roboto"/>
              </a:rPr>
            </a:br>
            <a:r>
              <a:rPr lang="en-US" sz="1600" b="0" i="0" u="none" strike="noStrike" cap="none">
                <a:solidFill>
                  <a:srgbClr val="2A3849"/>
                </a:solidFill>
                <a:latin typeface="Roboto"/>
                <a:ea typeface="Roboto"/>
                <a:cs typeface="Roboto"/>
                <a:sym typeface="Roboto"/>
              </a:rPr>
              <a:t>~10% (58 min) of the working day at rest</a:t>
            </a:r>
            <a:br>
              <a:rPr lang="en-US" sz="1600" b="0" i="0" u="none" strike="noStrike" cap="none">
                <a:solidFill>
                  <a:srgbClr val="2A3849"/>
                </a:solidFill>
                <a:latin typeface="Roboto"/>
                <a:ea typeface="Roboto"/>
                <a:cs typeface="Roboto"/>
                <a:sym typeface="Roboto"/>
              </a:rPr>
            </a:br>
            <a:r>
              <a:rPr lang="en-US" sz="2000" b="1" i="0" u="none" strike="noStrike" cap="none">
                <a:solidFill>
                  <a:srgbClr val="E3A600"/>
                </a:solidFill>
                <a:latin typeface="Roboto"/>
                <a:ea typeface="Roboto"/>
                <a:cs typeface="Roboto"/>
                <a:sym typeface="Roboto"/>
              </a:rPr>
              <a:t>IKI:17%</a:t>
            </a:r>
            <a:endParaRPr sz="1600" b="1" i="0" u="none" strike="noStrike" cap="none">
              <a:solidFill>
                <a:srgbClr val="E3A600"/>
              </a:solidFill>
              <a:latin typeface="Roboto"/>
              <a:ea typeface="Roboto"/>
              <a:cs typeface="Roboto"/>
              <a:sym typeface="Roboto"/>
            </a:endParaRPr>
          </a:p>
        </p:txBody>
      </p:sp>
      <p:sp>
        <p:nvSpPr>
          <p:cNvPr id="999" name="Google Shape;999;p142"/>
          <p:cNvSpPr/>
          <p:nvPr/>
        </p:nvSpPr>
        <p:spPr>
          <a:xfrm>
            <a:off x="4317848" y="1000125"/>
            <a:ext cx="3366900" cy="424200"/>
          </a:xfrm>
          <a:prstGeom prst="roundRect">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E63946"/>
              </a:buClr>
              <a:buSzPts val="1200"/>
              <a:buFont typeface="Arial"/>
              <a:buNone/>
            </a:pPr>
            <a:r>
              <a:rPr lang="en-US" sz="1600" b="1" i="0" u="none" strike="noStrike" cap="none">
                <a:solidFill>
                  <a:srgbClr val="2A3849"/>
                </a:solidFill>
                <a:latin typeface="Roboto"/>
                <a:ea typeface="Roboto"/>
                <a:cs typeface="Roboto"/>
                <a:sym typeface="Roboto"/>
              </a:rPr>
              <a:t>Insufficient intervention</a:t>
            </a:r>
            <a:endParaRPr sz="1467" b="0" i="0" u="none" strike="noStrike" cap="none">
              <a:solidFill>
                <a:srgbClr val="2A3849"/>
              </a:solidFill>
              <a:latin typeface="Calibri"/>
              <a:ea typeface="Calibri"/>
              <a:cs typeface="Calibri"/>
              <a:sym typeface="Calibri"/>
            </a:endParaRPr>
          </a:p>
        </p:txBody>
      </p:sp>
      <p:cxnSp>
        <p:nvCxnSpPr>
          <p:cNvPr id="1000" name="Google Shape;1000;p142"/>
          <p:cNvCxnSpPr/>
          <p:nvPr/>
        </p:nvCxnSpPr>
        <p:spPr>
          <a:xfrm>
            <a:off x="4944517" y="2428443"/>
            <a:ext cx="2541600" cy="0"/>
          </a:xfrm>
          <a:prstGeom prst="straightConnector1">
            <a:avLst/>
          </a:prstGeom>
          <a:noFill/>
          <a:ln w="19050" cap="flat" cmpd="sng">
            <a:solidFill>
              <a:srgbClr val="E63946"/>
            </a:solidFill>
            <a:prstDash val="dash"/>
            <a:miter lim="8000"/>
            <a:headEnd type="none" w="sm" len="sm"/>
            <a:tailEnd type="none" w="sm" len="sm"/>
          </a:ln>
        </p:spPr>
      </p:cxnSp>
      <p:pic>
        <p:nvPicPr>
          <p:cNvPr id="1001" name="Google Shape;1001;p142"/>
          <p:cNvPicPr preferRelativeResize="0"/>
          <p:nvPr/>
        </p:nvPicPr>
        <p:blipFill rotWithShape="1">
          <a:blip r:embed="rId5">
            <a:alphaModFix/>
          </a:blip>
          <a:srcRect/>
          <a:stretch/>
        </p:blipFill>
        <p:spPr>
          <a:xfrm>
            <a:off x="4463745" y="1668023"/>
            <a:ext cx="3168458" cy="2579724"/>
          </a:xfrm>
          <a:prstGeom prst="rect">
            <a:avLst/>
          </a:prstGeom>
          <a:noFill/>
          <a:ln>
            <a:noFill/>
          </a:ln>
        </p:spPr>
      </p:pic>
      <p:grpSp>
        <p:nvGrpSpPr>
          <p:cNvPr id="2" name="Group 1">
            <a:extLst>
              <a:ext uri="{FF2B5EF4-FFF2-40B4-BE49-F238E27FC236}">
                <a16:creationId xmlns:a16="http://schemas.microsoft.com/office/drawing/2014/main" id="{F7AAAA07-AA4E-67CF-459A-3A133BCB66CF}"/>
              </a:ext>
            </a:extLst>
          </p:cNvPr>
          <p:cNvGrpSpPr/>
          <p:nvPr/>
        </p:nvGrpSpPr>
        <p:grpSpPr>
          <a:xfrm>
            <a:off x="8782423" y="5732567"/>
            <a:ext cx="2568618" cy="699601"/>
            <a:chOff x="8451807" y="5800469"/>
            <a:chExt cx="2568618" cy="699601"/>
          </a:xfrm>
        </p:grpSpPr>
        <p:sp>
          <p:nvSpPr>
            <p:cNvPr id="3" name="Google Shape;502;g2f0ee9e38ab_0_9">
              <a:extLst>
                <a:ext uri="{FF2B5EF4-FFF2-40B4-BE49-F238E27FC236}">
                  <a16:creationId xmlns:a16="http://schemas.microsoft.com/office/drawing/2014/main" id="{AFB81D82-E2A8-B5F6-EF2D-16C7CD8CCD71}"/>
                </a:ext>
              </a:extLst>
            </p:cNvPr>
            <p:cNvSpPr/>
            <p:nvPr/>
          </p:nvSpPr>
          <p:spPr>
            <a:xfrm>
              <a:off x="8451807" y="5800470"/>
              <a:ext cx="2568618" cy="699600"/>
            </a:xfrm>
            <a:prstGeom prst="roundRect">
              <a:avLst>
                <a:gd name="adj" fmla="val 50000"/>
              </a:avLst>
            </a:prstGeom>
            <a:solidFill>
              <a:schemeClr val="accent4"/>
            </a:solidFill>
            <a:ln w="12700" cap="flat" cmpd="sng">
              <a:solidFill>
                <a:schemeClr val="accen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7140D"/>
                </a:buClr>
                <a:buSzPts val="1400"/>
                <a:buFontTx/>
                <a:buNone/>
                <a:tabLst/>
                <a:defRPr/>
              </a:pPr>
              <a:endParaRPr kumimoji="0" sz="1867" b="0" i="0" u="none" strike="noStrike" kern="1200" cap="none" spc="0" normalizeH="0" baseline="0" noProof="0">
                <a:ln>
                  <a:noFill/>
                </a:ln>
                <a:solidFill>
                  <a:srgbClr val="07140D"/>
                </a:solidFill>
                <a:effectLst/>
                <a:uLnTx/>
                <a:uFillTx/>
                <a:latin typeface="Arial"/>
                <a:ea typeface="Arial"/>
                <a:cs typeface="Arial"/>
                <a:sym typeface="Arial"/>
              </a:endParaRPr>
            </a:p>
          </p:txBody>
        </p:sp>
        <p:sp>
          <p:nvSpPr>
            <p:cNvPr id="4" name="Google Shape;503;g2f0ee9e38ab_0_9">
              <a:extLst>
                <a:ext uri="{FF2B5EF4-FFF2-40B4-BE49-F238E27FC236}">
                  <a16:creationId xmlns:a16="http://schemas.microsoft.com/office/drawing/2014/main" id="{A7366490-2F54-B0D3-4C62-24986FCCE334}"/>
                </a:ext>
              </a:extLst>
            </p:cNvPr>
            <p:cNvSpPr txBox="1"/>
            <p:nvPr/>
          </p:nvSpPr>
          <p:spPr>
            <a:xfrm>
              <a:off x="8526735" y="5857902"/>
              <a:ext cx="1465500" cy="584735"/>
            </a:xfrm>
            <a:prstGeom prst="rect">
              <a:avLst/>
            </a:prstGeom>
            <a:noFill/>
            <a:ln>
              <a:noFill/>
            </a:ln>
          </p:spPr>
          <p:txBody>
            <a:bodyPr spcFirstLastPara="1" wrap="square" lIns="91433" tIns="45700" rIns="91433" bIns="45700" anchor="t" anchorCtr="0">
              <a:spAutoFit/>
            </a:bodyPr>
            <a:lstStyle/>
            <a:p>
              <a:pPr marL="101597" marR="0" lvl="0" indent="0" algn="l" defTabSz="914400" rtl="0" eaLnBrk="1" fontAlgn="auto" latinLnBrk="0" hangingPunct="1">
                <a:lnSpc>
                  <a:spcPct val="100000"/>
                </a:lnSpc>
                <a:spcBef>
                  <a:spcPts val="0"/>
                </a:spcBef>
                <a:spcAft>
                  <a:spcPts val="0"/>
                </a:spcAft>
                <a:buClr>
                  <a:srgbClr val="6F807A"/>
                </a:buClr>
                <a:buSzPts val="1200"/>
                <a:buFontTx/>
                <a:buNone/>
                <a:tabLst/>
                <a:defRPr/>
              </a:pPr>
              <a:r>
                <a:rPr kumimoji="0" lang="en-US" sz="3200" b="1" i="0" u="none" strike="noStrike" kern="1200" cap="none" spc="0" normalizeH="0" baseline="0" noProof="0" dirty="0">
                  <a:ln>
                    <a:noFill/>
                  </a:ln>
                  <a:solidFill>
                    <a:schemeClr val="bg2"/>
                  </a:solidFill>
                  <a:effectLst/>
                  <a:uLnTx/>
                  <a:uFillTx/>
                  <a:latin typeface="Roboto"/>
                  <a:ea typeface="Roboto"/>
                  <a:cs typeface="Roboto"/>
                  <a:sym typeface="Roboto"/>
                </a:rPr>
                <a:t>1% IKI</a:t>
              </a:r>
              <a:endParaRPr kumimoji="0" sz="3200" b="1" i="0" u="none" strike="noStrike" kern="1200" cap="none" spc="0" normalizeH="0" baseline="0" noProof="0" dirty="0">
                <a:ln>
                  <a:noFill/>
                </a:ln>
                <a:solidFill>
                  <a:schemeClr val="bg2"/>
                </a:solidFill>
                <a:effectLst/>
                <a:uLnTx/>
                <a:uFillTx/>
                <a:latin typeface="Roboto"/>
                <a:ea typeface="Roboto"/>
                <a:cs typeface="Roboto"/>
                <a:sym typeface="Roboto"/>
              </a:endParaRPr>
            </a:p>
          </p:txBody>
        </p:sp>
        <p:pic>
          <p:nvPicPr>
            <p:cNvPr id="5" name="Graphic 4">
              <a:extLst>
                <a:ext uri="{FF2B5EF4-FFF2-40B4-BE49-F238E27FC236}">
                  <a16:creationId xmlns:a16="http://schemas.microsoft.com/office/drawing/2014/main" id="{F949CE5C-E32A-4210-504E-8252CC5DC099}"/>
                </a:ext>
              </a:extLst>
            </p:cNvPr>
            <p:cNvPicPr>
              <a:picLocks noChangeAspect="1"/>
            </p:cNvPicPr>
            <p:nvPr/>
          </p:nvPicPr>
          <p:blipFill>
            <a:blip>
              <a:extLst>
                <a:ext uri="{96DAC541-7B7A-43D3-8B79-37D633B846F1}">
                  <asvg:svgBlip xmlns:asvg="http://schemas.microsoft.com/office/drawing/2016/SVG/main" r:embed="rId6"/>
                </a:ext>
              </a:extLst>
            </a:blip>
            <a:srcRect l="49369"/>
            <a:stretch/>
          </p:blipFill>
          <p:spPr>
            <a:xfrm>
              <a:off x="9992235" y="5800469"/>
              <a:ext cx="755583" cy="6996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3"/>
                                        </p:tgtEl>
                                        <p:attrNameLst>
                                          <p:attrName>style.visibility</p:attrName>
                                        </p:attrNameLst>
                                      </p:cBhvr>
                                      <p:to>
                                        <p:strVal val="visible"/>
                                      </p:to>
                                    </p:set>
                                    <p:animEffect transition="in" filter="fade">
                                      <p:cBhvr>
                                        <p:cTn id="7" dur="1000"/>
                                        <p:tgtEl>
                                          <p:spTgt spid="9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E58B7-771A-7F94-A6C4-B756A49CFD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6A6C9-D3E6-AE36-7F85-39067877A93F}"/>
              </a:ext>
            </a:extLst>
          </p:cNvPr>
          <p:cNvSpPr>
            <a:spLocks noGrp="1"/>
          </p:cNvSpPr>
          <p:nvPr>
            <p:ph type="title"/>
          </p:nvPr>
        </p:nvSpPr>
        <p:spPr>
          <a:xfrm>
            <a:off x="219391" y="56265"/>
            <a:ext cx="10963275" cy="752475"/>
          </a:xfrm>
        </p:spPr>
        <p:txBody>
          <a:bodyPr>
            <a:noAutofit/>
          </a:bodyPr>
          <a:lstStyle/>
          <a:p>
            <a:r>
              <a:rPr lang="en-US" sz="3600" dirty="0">
                <a:solidFill>
                  <a:schemeClr val="dk2"/>
                </a:solidFill>
              </a:rPr>
              <a:t>Fewer working hours, increased productivity</a:t>
            </a:r>
            <a:endParaRPr lang="en-US" sz="3600" b="1" noProof="0" dirty="0">
              <a:solidFill>
                <a:schemeClr val="tx2"/>
              </a:solidFill>
            </a:endParaRPr>
          </a:p>
        </p:txBody>
      </p:sp>
      <p:sp>
        <p:nvSpPr>
          <p:cNvPr id="5" name="Rectangle 4">
            <a:extLst>
              <a:ext uri="{FF2B5EF4-FFF2-40B4-BE49-F238E27FC236}">
                <a16:creationId xmlns:a16="http://schemas.microsoft.com/office/drawing/2014/main" id="{99861D90-3F95-54DD-EF09-8939BEAD477B}"/>
              </a:ext>
            </a:extLst>
          </p:cNvPr>
          <p:cNvSpPr/>
          <p:nvPr/>
        </p:nvSpPr>
        <p:spPr>
          <a:xfrm>
            <a:off x="4351080" y="1279711"/>
            <a:ext cx="2235266" cy="3783117"/>
          </a:xfrm>
          <a:prstGeom prst="rect">
            <a:avLst/>
          </a:prstGeom>
          <a:pattFill prst="dkUpDiag">
            <a:fgClr>
              <a:schemeClr val="accent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nter"/>
              <a:ea typeface="+mn-ea"/>
              <a:cs typeface="+mn-cs"/>
            </a:endParaRPr>
          </a:p>
        </p:txBody>
      </p:sp>
      <p:sp>
        <p:nvSpPr>
          <p:cNvPr id="6" name="Rectangle 5">
            <a:extLst>
              <a:ext uri="{FF2B5EF4-FFF2-40B4-BE49-F238E27FC236}">
                <a16:creationId xmlns:a16="http://schemas.microsoft.com/office/drawing/2014/main" id="{702E029C-5E1F-3D55-3850-0BAE34D00666}"/>
              </a:ext>
            </a:extLst>
          </p:cNvPr>
          <p:cNvSpPr/>
          <p:nvPr/>
        </p:nvSpPr>
        <p:spPr>
          <a:xfrm>
            <a:off x="6586345" y="1279711"/>
            <a:ext cx="2949974" cy="3783117"/>
          </a:xfrm>
          <a:prstGeom prst="rect">
            <a:avLst/>
          </a:prstGeom>
          <a:pattFill prst="dkUpDiag">
            <a:fgClr>
              <a:schemeClr val="accent4"/>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nter"/>
              <a:ea typeface="+mn-ea"/>
              <a:cs typeface="+mn-cs"/>
            </a:endParaRPr>
          </a:p>
        </p:txBody>
      </p:sp>
      <p:sp>
        <p:nvSpPr>
          <p:cNvPr id="8" name="Rectangle 7">
            <a:extLst>
              <a:ext uri="{FF2B5EF4-FFF2-40B4-BE49-F238E27FC236}">
                <a16:creationId xmlns:a16="http://schemas.microsoft.com/office/drawing/2014/main" id="{95BD08D6-B7C9-DF8C-AC78-8FFCF9A6DBED}"/>
              </a:ext>
            </a:extLst>
          </p:cNvPr>
          <p:cNvSpPr/>
          <p:nvPr/>
        </p:nvSpPr>
        <p:spPr>
          <a:xfrm>
            <a:off x="2111917" y="1279711"/>
            <a:ext cx="2235267" cy="3783117"/>
          </a:xfrm>
          <a:prstGeom prst="rect">
            <a:avLst/>
          </a:prstGeom>
          <a:pattFill prst="dkUpDiag">
            <a:fgClr>
              <a:srgbClr val="FFE1E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nter"/>
              <a:ea typeface="+mn-ea"/>
              <a:cs typeface="+mn-cs"/>
            </a:endParaRPr>
          </a:p>
        </p:txBody>
      </p:sp>
      <p:graphicFrame>
        <p:nvGraphicFramePr>
          <p:cNvPr id="13" name="Content Placeholder 6">
            <a:extLst>
              <a:ext uri="{FF2B5EF4-FFF2-40B4-BE49-F238E27FC236}">
                <a16:creationId xmlns:a16="http://schemas.microsoft.com/office/drawing/2014/main" id="{CC31655F-A81F-44A2-5E93-EF7EDD845627}"/>
              </a:ext>
            </a:extLst>
          </p:cNvPr>
          <p:cNvGraphicFramePr>
            <a:graphicFrameLocks noGrp="1"/>
          </p:cNvGraphicFramePr>
          <p:nvPr>
            <p:ph idx="1"/>
          </p:nvPr>
        </p:nvGraphicFramePr>
        <p:xfrm>
          <a:off x="1234032" y="205077"/>
          <a:ext cx="10704626" cy="5903547"/>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a:extLst>
              <a:ext uri="{FF2B5EF4-FFF2-40B4-BE49-F238E27FC236}">
                <a16:creationId xmlns:a16="http://schemas.microsoft.com/office/drawing/2014/main" id="{3C34A3D0-2995-91EE-9B87-A9EB05773A93}"/>
              </a:ext>
            </a:extLst>
          </p:cNvPr>
          <p:cNvSpPr txBox="1"/>
          <p:nvPr/>
        </p:nvSpPr>
        <p:spPr>
          <a:xfrm>
            <a:off x="2354340" y="6139660"/>
            <a:ext cx="173029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No workplace </a:t>
            </a:r>
            <a:r>
              <a:rPr kumimoji="0" lang="en-US" sz="1200" b="0" i="0" u="none" strike="noStrike" kern="1200" cap="none" spc="0" normalizeH="0" baseline="0" noProof="0" dirty="0">
                <a:ln>
                  <a:noFill/>
                </a:ln>
                <a:solidFill>
                  <a:srgbClr val="333F50"/>
                </a:solidFill>
                <a:effectLst/>
                <a:uLnTx/>
                <a:uFillTx/>
                <a:latin typeface="Roboto"/>
                <a:ea typeface="Roboto"/>
                <a:cs typeface="Roboto"/>
                <a:sym typeface="Roboto"/>
              </a:rPr>
              <a:t>interventions</a:t>
            </a:r>
            <a:endPar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2012</a:t>
            </a:r>
          </a:p>
        </p:txBody>
      </p:sp>
      <p:sp>
        <p:nvSpPr>
          <p:cNvPr id="21" name="TextBox 20">
            <a:extLst>
              <a:ext uri="{FF2B5EF4-FFF2-40B4-BE49-F238E27FC236}">
                <a16:creationId xmlns:a16="http://schemas.microsoft.com/office/drawing/2014/main" id="{2DA3CC80-CF68-FF9F-3FAE-14198E70E7D8}"/>
              </a:ext>
            </a:extLst>
          </p:cNvPr>
          <p:cNvSpPr txBox="1"/>
          <p:nvPr/>
        </p:nvSpPr>
        <p:spPr>
          <a:xfrm>
            <a:off x="4351080" y="6145660"/>
            <a:ext cx="22352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Initial </a:t>
            </a:r>
            <a:r>
              <a:rPr kumimoji="0" lang="en-US" sz="1200" b="0" i="0" u="none" strike="noStrike" kern="1200" cap="none" spc="0" normalizeH="0" baseline="0" noProof="0" dirty="0">
                <a:ln>
                  <a:noFill/>
                </a:ln>
                <a:solidFill>
                  <a:srgbClr val="333F50"/>
                </a:solidFill>
                <a:effectLst/>
                <a:uLnTx/>
                <a:uFillTx/>
                <a:latin typeface="Roboto"/>
                <a:ea typeface="Roboto"/>
                <a:cs typeface="Roboto"/>
                <a:sym typeface="Roboto"/>
              </a:rPr>
              <a:t>interventions</a:t>
            </a:r>
            <a:r>
              <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 attempted by sugar mill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2015 – 2018 </a:t>
            </a:r>
          </a:p>
        </p:txBody>
      </p:sp>
      <p:sp>
        <p:nvSpPr>
          <p:cNvPr id="22" name="TextBox 21">
            <a:extLst>
              <a:ext uri="{FF2B5EF4-FFF2-40B4-BE49-F238E27FC236}">
                <a16:creationId xmlns:a16="http://schemas.microsoft.com/office/drawing/2014/main" id="{B68D6B84-FCC3-233F-83B5-390DEDCC5264}"/>
              </a:ext>
            </a:extLst>
          </p:cNvPr>
          <p:cNvSpPr txBox="1"/>
          <p:nvPr/>
        </p:nvSpPr>
        <p:spPr>
          <a:xfrm>
            <a:off x="6941421" y="6145660"/>
            <a:ext cx="22352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Center of Excellence </a:t>
            </a:r>
            <a:r>
              <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workplace </a:t>
            </a:r>
            <a:r>
              <a:rPr kumimoji="0" lang="en-US" sz="1200" b="0" i="0" u="none" strike="noStrike" kern="1200" cap="none" spc="0" normalizeH="0" baseline="0" noProof="0" dirty="0">
                <a:ln>
                  <a:noFill/>
                </a:ln>
                <a:solidFill>
                  <a:srgbClr val="333F50"/>
                </a:solidFill>
                <a:effectLst/>
                <a:uLnTx/>
                <a:uFillTx/>
                <a:latin typeface="Roboto"/>
                <a:ea typeface="Roboto"/>
                <a:cs typeface="Roboto"/>
                <a:sym typeface="Roboto"/>
              </a:rPr>
              <a:t>interventions</a:t>
            </a:r>
            <a:endPar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panose="020B0604020202020204" pitchFamily="34" charset="0"/>
              </a:rPr>
              <a:t>2018 – 2022</a:t>
            </a:r>
          </a:p>
        </p:txBody>
      </p:sp>
      <p:grpSp>
        <p:nvGrpSpPr>
          <p:cNvPr id="23" name="Group 22">
            <a:extLst>
              <a:ext uri="{FF2B5EF4-FFF2-40B4-BE49-F238E27FC236}">
                <a16:creationId xmlns:a16="http://schemas.microsoft.com/office/drawing/2014/main" id="{3B01D26C-CA21-2DAF-92D3-38A4272F0BB8}"/>
              </a:ext>
            </a:extLst>
          </p:cNvPr>
          <p:cNvGrpSpPr/>
          <p:nvPr/>
        </p:nvGrpSpPr>
        <p:grpSpPr>
          <a:xfrm>
            <a:off x="2087938" y="5962234"/>
            <a:ext cx="7448380" cy="196983"/>
            <a:chOff x="1071997" y="6164710"/>
            <a:chExt cx="7448380" cy="196983"/>
          </a:xfrm>
        </p:grpSpPr>
        <p:sp>
          <p:nvSpPr>
            <p:cNvPr id="24" name="Left Brace 23">
              <a:extLst>
                <a:ext uri="{FF2B5EF4-FFF2-40B4-BE49-F238E27FC236}">
                  <a16:creationId xmlns:a16="http://schemas.microsoft.com/office/drawing/2014/main" id="{157AC635-E949-ADC6-99C3-259AE049DC6F}"/>
                </a:ext>
              </a:extLst>
            </p:cNvPr>
            <p:cNvSpPr/>
            <p:nvPr/>
          </p:nvSpPr>
          <p:spPr>
            <a:xfrm rot="16200000">
              <a:off x="2105078" y="5131629"/>
              <a:ext cx="196982" cy="2263144"/>
            </a:xfrm>
            <a:prstGeom prst="leftBrace">
              <a:avLst>
                <a:gd name="adj1" fmla="val 62792"/>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7140D"/>
                </a:solidFill>
                <a:effectLst/>
                <a:uLnTx/>
                <a:uFillTx/>
                <a:latin typeface="Inter"/>
                <a:ea typeface="+mn-ea"/>
                <a:cs typeface="+mn-cs"/>
              </a:endParaRPr>
            </a:p>
          </p:txBody>
        </p:sp>
        <p:sp>
          <p:nvSpPr>
            <p:cNvPr id="26" name="Left Brace 25">
              <a:extLst>
                <a:ext uri="{FF2B5EF4-FFF2-40B4-BE49-F238E27FC236}">
                  <a16:creationId xmlns:a16="http://schemas.microsoft.com/office/drawing/2014/main" id="{A7F19C07-DF23-77C7-4E4D-3CFDAB2290E4}"/>
                </a:ext>
              </a:extLst>
            </p:cNvPr>
            <p:cNvSpPr/>
            <p:nvPr/>
          </p:nvSpPr>
          <p:spPr>
            <a:xfrm rot="16200000">
              <a:off x="4340344" y="5145569"/>
              <a:ext cx="196982" cy="2235266"/>
            </a:xfrm>
            <a:prstGeom prst="leftBrace">
              <a:avLst>
                <a:gd name="adj1" fmla="val 62792"/>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7140D"/>
                </a:solidFill>
                <a:effectLst/>
                <a:uLnTx/>
                <a:uFillTx/>
                <a:latin typeface="Inter"/>
                <a:ea typeface="+mn-ea"/>
                <a:cs typeface="+mn-cs"/>
              </a:endParaRPr>
            </a:p>
          </p:txBody>
        </p:sp>
        <p:sp>
          <p:nvSpPr>
            <p:cNvPr id="27" name="Left Brace 26">
              <a:extLst>
                <a:ext uri="{FF2B5EF4-FFF2-40B4-BE49-F238E27FC236}">
                  <a16:creationId xmlns:a16="http://schemas.microsoft.com/office/drawing/2014/main" id="{F4969E02-44EE-5790-0BD9-49F9E26375EE}"/>
                </a:ext>
              </a:extLst>
            </p:cNvPr>
            <p:cNvSpPr/>
            <p:nvPr/>
          </p:nvSpPr>
          <p:spPr>
            <a:xfrm rot="16200000">
              <a:off x="6946901" y="4788215"/>
              <a:ext cx="196982" cy="2949971"/>
            </a:xfrm>
            <a:prstGeom prst="leftBrace">
              <a:avLst>
                <a:gd name="adj1" fmla="val 62792"/>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7140D"/>
                </a:solidFill>
                <a:effectLst/>
                <a:uLnTx/>
                <a:uFillTx/>
                <a:latin typeface="Inter"/>
                <a:ea typeface="+mn-ea"/>
                <a:cs typeface="+mn-cs"/>
              </a:endParaRPr>
            </a:p>
          </p:txBody>
        </p:sp>
      </p:grpSp>
    </p:spTree>
    <p:extLst>
      <p:ext uri="{BB962C8B-B14F-4D97-AF65-F5344CB8AC3E}">
        <p14:creationId xmlns:p14="http://schemas.microsoft.com/office/powerpoint/2010/main" val="348220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13">
                                            <p:graphicEl>
                                              <a:chart seriesIdx="-3" categoryIdx="-3" bldStep="gridLegend"/>
                                            </p:graphicEl>
                                          </p:spTgt>
                                        </p:tgtEl>
                                        <p:attrNameLst>
                                          <p:attrName>style.visibility</p:attrName>
                                        </p:attrNameLst>
                                      </p:cBhvr>
                                      <p:to>
                                        <p:strVal val="visible"/>
                                      </p:to>
                                    </p:set>
                                    <p:animEffect transition="in" filter="wipe(left)">
                                      <p:cBhvr>
                                        <p:cTn id="7" dur="1800"/>
                                        <p:tgtEl>
                                          <p:spTgt spid="13">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1" nodeType="clickEffect">
                                  <p:stCondLst>
                                    <p:cond delay="0"/>
                                  </p:stCondLst>
                                  <p:childTnLst>
                                    <p:set>
                                      <p:cBhvr>
                                        <p:cTn id="11" dur="1" fill="hold">
                                          <p:stCondLst>
                                            <p:cond delay="0"/>
                                          </p:stCondLst>
                                        </p:cTn>
                                        <p:tgtEl>
                                          <p:spTgt spid="13">
                                            <p:graphicEl>
                                              <a:chart seriesIdx="0" categoryIdx="-4" bldStep="series"/>
                                            </p:graphicEl>
                                          </p:spTgt>
                                        </p:tgtEl>
                                        <p:attrNameLst>
                                          <p:attrName>style.visibility</p:attrName>
                                        </p:attrNameLst>
                                      </p:cBhvr>
                                      <p:to>
                                        <p:strVal val="visible"/>
                                      </p:to>
                                    </p:set>
                                    <p:animEffect transition="in" filter="wipe(left)">
                                      <p:cBhvr>
                                        <p:cTn id="12" dur="1800"/>
                                        <p:tgtEl>
                                          <p:spTgt spid="13">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1" nodeType="clickEffect">
                                  <p:stCondLst>
                                    <p:cond delay="0"/>
                                  </p:stCondLst>
                                  <p:childTnLst>
                                    <p:set>
                                      <p:cBhvr>
                                        <p:cTn id="16" dur="1" fill="hold">
                                          <p:stCondLst>
                                            <p:cond delay="0"/>
                                          </p:stCondLst>
                                        </p:cTn>
                                        <p:tgtEl>
                                          <p:spTgt spid="13">
                                            <p:graphicEl>
                                              <a:chart seriesIdx="1" categoryIdx="-4" bldStep="series"/>
                                            </p:graphicEl>
                                          </p:spTgt>
                                        </p:tgtEl>
                                        <p:attrNameLst>
                                          <p:attrName>style.visibility</p:attrName>
                                        </p:attrNameLst>
                                      </p:cBhvr>
                                      <p:to>
                                        <p:strVal val="visible"/>
                                      </p:to>
                                    </p:set>
                                    <p:animEffect transition="in" filter="wipe(left)">
                                      <p:cBhvr>
                                        <p:cTn id="17" dur="1800"/>
                                        <p:tgtEl>
                                          <p:spTgt spid="13">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graphicEl>
                                              <a:chart seriesIdx="-3" categoryIdx="-3" bldStep="gridLegend"/>
                                            </p:graphicEl>
                                          </p:spTgt>
                                        </p:tgtEl>
                                        <p:attrNameLst>
                                          <p:attrName>style.visibility</p:attrName>
                                        </p:attrNameLst>
                                      </p:cBhvr>
                                      <p:to>
                                        <p:strVal val="visible"/>
                                      </p:to>
                                    </p:set>
                                    <p:animEffect transition="in" filter="wipe(left)">
                                      <p:cBhvr>
                                        <p:cTn id="22" dur="1500"/>
                                        <p:tgtEl>
                                          <p:spTgt spid="13">
                                            <p:graphicEl>
                                              <a:chart seriesIdx="-3" categoryIdx="-3" bldStep="gridLegen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graphicEl>
                                              <a:chart seriesIdx="0" categoryIdx="-4" bldStep="series"/>
                                            </p:graphicEl>
                                          </p:spTgt>
                                        </p:tgtEl>
                                        <p:attrNameLst>
                                          <p:attrName>style.visibility</p:attrName>
                                        </p:attrNameLst>
                                      </p:cBhvr>
                                      <p:to>
                                        <p:strVal val="visible"/>
                                      </p:to>
                                    </p:set>
                                    <p:animEffect transition="in" filter="wipe(left)">
                                      <p:cBhvr>
                                        <p:cTn id="27" dur="1500"/>
                                        <p:tgtEl>
                                          <p:spTgt spid="13">
                                            <p:graphicEl>
                                              <a:chart seriesIdx="0" categoryIdx="-4" bldStep="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graphicEl>
                                              <a:chart seriesIdx="1" categoryIdx="-4" bldStep="series"/>
                                            </p:graphicEl>
                                          </p:spTgt>
                                        </p:tgtEl>
                                        <p:attrNameLst>
                                          <p:attrName>style.visibility</p:attrName>
                                        </p:attrNameLst>
                                      </p:cBhvr>
                                      <p:to>
                                        <p:strVal val="visible"/>
                                      </p:to>
                                    </p:set>
                                    <p:animEffect transition="in" filter="wipe(left)">
                                      <p:cBhvr>
                                        <p:cTn id="32" dur="1500"/>
                                        <p:tgtEl>
                                          <p:spTgt spid="13">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uiExpand="1">
        <p:bldSub>
          <a:bldChart bld="series"/>
        </p:bldSub>
      </p:bldGraphic>
      <p:bldGraphic spid="13" grpId="1" uiExpand="1">
        <p:bldSub>
          <a:bldChart bld="series"/>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B6FC3-F496-1172-8E75-F9B452C046D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91814A5-7AAE-E3F6-0196-E1F084610F3D}"/>
              </a:ext>
            </a:extLst>
          </p:cNvPr>
          <p:cNvSpPr/>
          <p:nvPr/>
        </p:nvSpPr>
        <p:spPr>
          <a:xfrm>
            <a:off x="2852279" y="1310640"/>
            <a:ext cx="1184608" cy="4335304"/>
          </a:xfrm>
          <a:prstGeom prst="rect">
            <a:avLst/>
          </a:prstGeom>
          <a:pattFill prst="dkUpDiag">
            <a:fgClr>
              <a:schemeClr val="accent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A8B1DF6-495B-1A73-FAE1-1FC79D763E59}"/>
              </a:ext>
            </a:extLst>
          </p:cNvPr>
          <p:cNvSpPr/>
          <p:nvPr/>
        </p:nvSpPr>
        <p:spPr>
          <a:xfrm>
            <a:off x="4036885" y="1310640"/>
            <a:ext cx="4063761" cy="4335304"/>
          </a:xfrm>
          <a:prstGeom prst="rect">
            <a:avLst/>
          </a:prstGeom>
          <a:pattFill prst="dkUpDiag">
            <a:fgClr>
              <a:schemeClr val="accent4"/>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C7A59BBB-770F-2772-091C-21B008A81616}"/>
              </a:ext>
            </a:extLst>
          </p:cNvPr>
          <p:cNvSpPr/>
          <p:nvPr/>
        </p:nvSpPr>
        <p:spPr>
          <a:xfrm>
            <a:off x="1166447" y="1310640"/>
            <a:ext cx="1685831" cy="4335304"/>
          </a:xfrm>
          <a:prstGeom prst="rect">
            <a:avLst/>
          </a:prstGeom>
          <a:pattFill prst="dkUpDiag">
            <a:fgClr>
              <a:srgbClr val="FFE1E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hart 4">
            <a:extLst>
              <a:ext uri="{FF2B5EF4-FFF2-40B4-BE49-F238E27FC236}">
                <a16:creationId xmlns:a16="http://schemas.microsoft.com/office/drawing/2014/main" id="{1FF06EF4-6A35-A1AA-58E7-5CBF2B975CD6}"/>
              </a:ext>
            </a:extLst>
          </p:cNvPr>
          <p:cNvGraphicFramePr/>
          <p:nvPr/>
        </p:nvGraphicFramePr>
        <p:xfrm>
          <a:off x="198071" y="868680"/>
          <a:ext cx="8422227" cy="551730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3DCE085-A30A-4A0E-97AE-6427C012FC3B}"/>
              </a:ext>
            </a:extLst>
          </p:cNvPr>
          <p:cNvSpPr txBox="1"/>
          <p:nvPr/>
        </p:nvSpPr>
        <p:spPr>
          <a:xfrm>
            <a:off x="198070" y="75056"/>
            <a:ext cx="8298229" cy="646331"/>
          </a:xfrm>
          <a:prstGeom prst="rect">
            <a:avLst/>
          </a:prstGeom>
          <a:noFill/>
        </p:spPr>
        <p:txBody>
          <a:bodyPr wrap="square" lIns="91440" tIns="45720" rIns="91440" bIns="45720" rtlCol="0" anchor="t">
            <a:spAutoFit/>
          </a:bodyPr>
          <a:lstStyle/>
          <a:p>
            <a:pPr lvl="0">
              <a:buClr>
                <a:srgbClr val="2A3849"/>
              </a:buClr>
              <a:buSzPts val="3600"/>
            </a:pPr>
            <a:r>
              <a:rPr lang="en-US" sz="3600" b="1" dirty="0">
                <a:solidFill>
                  <a:srgbClr val="2A3849"/>
                </a:solidFill>
                <a:latin typeface="Roboto"/>
                <a:ea typeface="Roboto"/>
                <a:cs typeface="Roboto"/>
                <a:sym typeface="Roboto"/>
              </a:rPr>
              <a:t>Investment Led to a Positive ROI</a:t>
            </a:r>
            <a:endParaRPr lang="en-US" sz="3600" dirty="0"/>
          </a:p>
        </p:txBody>
      </p:sp>
      <p:sp>
        <p:nvSpPr>
          <p:cNvPr id="2" name="Google Shape;107;p2">
            <a:extLst>
              <a:ext uri="{FF2B5EF4-FFF2-40B4-BE49-F238E27FC236}">
                <a16:creationId xmlns:a16="http://schemas.microsoft.com/office/drawing/2014/main" id="{5C506DAD-2639-7A37-0702-D042ADDDCF73}"/>
              </a:ext>
            </a:extLst>
          </p:cNvPr>
          <p:cNvSpPr txBox="1"/>
          <p:nvPr/>
        </p:nvSpPr>
        <p:spPr>
          <a:xfrm>
            <a:off x="8846289" y="1310640"/>
            <a:ext cx="2824779" cy="4349356"/>
          </a:xfrm>
          <a:prstGeom prst="roundRect">
            <a:avLst>
              <a:gd name="adj" fmla="val 4155"/>
            </a:avLst>
          </a:prstGeom>
          <a:ln/>
        </p:spPr>
        <p:style>
          <a:lnRef idx="1">
            <a:schemeClr val="accent3"/>
          </a:lnRef>
          <a:fillRef idx="2">
            <a:schemeClr val="accent3"/>
          </a:fillRef>
          <a:effectRef idx="1">
            <a:schemeClr val="accent3"/>
          </a:effectRef>
          <a:fontRef idx="minor">
            <a:schemeClr val="dk1"/>
          </a:fontRef>
        </p:style>
        <p:txBody>
          <a:bodyPr spcFirstLastPara="1" wrap="square" lIns="121900" tIns="60933" rIns="121900" bIns="60933" anchor="b" anchorCtr="0">
            <a:noAutofit/>
          </a:bodyPr>
          <a:lstStyle/>
          <a:p>
            <a:pPr marL="0" marR="0" lvl="0" indent="0" algn="ctr" defTabSz="914400" rtl="0" eaLnBrk="1" fontAlgn="auto" latinLnBrk="0" hangingPunct="1">
              <a:lnSpc>
                <a:spcPct val="100000"/>
              </a:lnSpc>
              <a:spcBef>
                <a:spcPts val="0"/>
              </a:spcBef>
              <a:spcAft>
                <a:spcPts val="0"/>
              </a:spcAft>
              <a:buClr>
                <a:srgbClr val="333F50"/>
              </a:buClr>
              <a:buSzPts val="1800"/>
              <a:buFontTx/>
              <a:buNone/>
              <a:tabLst/>
              <a:defRPr/>
            </a:pPr>
            <a:r>
              <a:rPr kumimoji="0" lang="en-US" sz="1800" b="0" i="0" u="none" strike="noStrike" kern="1200" cap="none" spc="0" normalizeH="0" baseline="0" noProof="0" dirty="0">
                <a:ln>
                  <a:noFill/>
                </a:ln>
                <a:solidFill>
                  <a:srgbClr val="333F50"/>
                </a:solidFill>
                <a:effectLst/>
                <a:uLnTx/>
                <a:uFillTx/>
                <a:latin typeface="Roboto"/>
                <a:ea typeface="Roboto"/>
                <a:cs typeface="Roboto"/>
                <a:sym typeface="Roboto"/>
              </a:rPr>
              <a:t>By year two, the sugar mill began to see net positive returns. By year three, it achieved a return of $1.60 for every $1.00 invested!</a:t>
            </a:r>
          </a:p>
        </p:txBody>
      </p:sp>
      <p:sp>
        <p:nvSpPr>
          <p:cNvPr id="19" name="TextBox 18">
            <a:extLst>
              <a:ext uri="{FF2B5EF4-FFF2-40B4-BE49-F238E27FC236}">
                <a16:creationId xmlns:a16="http://schemas.microsoft.com/office/drawing/2014/main" id="{2FCF7BF9-EF2F-429C-7365-A053F4282F58}"/>
              </a:ext>
            </a:extLst>
          </p:cNvPr>
          <p:cNvSpPr txBox="1"/>
          <p:nvPr/>
        </p:nvSpPr>
        <p:spPr>
          <a:xfrm>
            <a:off x="2885202" y="5973619"/>
            <a:ext cx="115168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7140D"/>
                </a:solidFill>
                <a:effectLst/>
                <a:uLnTx/>
                <a:uFillTx/>
                <a:latin typeface="Roboto" panose="02000000000000000000" pitchFamily="2" charset="0"/>
                <a:ea typeface="Roboto" panose="02000000000000000000" pitchFamily="2" charset="0"/>
                <a:cs typeface="+mn-cs"/>
              </a:rPr>
              <a:t>Phase I</a:t>
            </a:r>
          </a:p>
        </p:txBody>
      </p:sp>
      <p:sp>
        <p:nvSpPr>
          <p:cNvPr id="20" name="TextBox 19">
            <a:extLst>
              <a:ext uri="{FF2B5EF4-FFF2-40B4-BE49-F238E27FC236}">
                <a16:creationId xmlns:a16="http://schemas.microsoft.com/office/drawing/2014/main" id="{1D637B8B-8D35-6EC2-BD5A-265DC944616A}"/>
              </a:ext>
            </a:extLst>
          </p:cNvPr>
          <p:cNvSpPr txBox="1"/>
          <p:nvPr/>
        </p:nvSpPr>
        <p:spPr>
          <a:xfrm>
            <a:off x="4131926" y="5973619"/>
            <a:ext cx="364844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7140D"/>
                </a:solidFill>
                <a:effectLst/>
                <a:uLnTx/>
                <a:uFillTx/>
                <a:latin typeface="Roboto" panose="02000000000000000000" pitchFamily="2" charset="0"/>
                <a:ea typeface="Roboto" panose="02000000000000000000" pitchFamily="2" charset="0"/>
                <a:cs typeface="+mn-cs"/>
              </a:rPr>
              <a:t>Phase II</a:t>
            </a:r>
          </a:p>
        </p:txBody>
      </p:sp>
      <p:sp>
        <p:nvSpPr>
          <p:cNvPr id="22" name="TextBox 21">
            <a:extLst>
              <a:ext uri="{FF2B5EF4-FFF2-40B4-BE49-F238E27FC236}">
                <a16:creationId xmlns:a16="http://schemas.microsoft.com/office/drawing/2014/main" id="{2981DC44-E5CE-69AF-BA59-C2CBBC4BAAFE}"/>
              </a:ext>
            </a:extLst>
          </p:cNvPr>
          <p:cNvSpPr txBox="1"/>
          <p:nvPr/>
        </p:nvSpPr>
        <p:spPr>
          <a:xfrm>
            <a:off x="1118225" y="5973619"/>
            <a:ext cx="121368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7140D"/>
                </a:solidFill>
                <a:effectLst/>
                <a:uLnTx/>
                <a:uFillTx/>
                <a:latin typeface="Roboto" panose="02000000000000000000" pitchFamily="2" charset="0"/>
                <a:ea typeface="Roboto" panose="02000000000000000000" pitchFamily="2" charset="0"/>
                <a:cs typeface="+mn-cs"/>
              </a:rPr>
              <a:t>Baseline</a:t>
            </a:r>
          </a:p>
        </p:txBody>
      </p:sp>
      <p:sp>
        <p:nvSpPr>
          <p:cNvPr id="25" name="TextBox 24">
            <a:extLst>
              <a:ext uri="{FF2B5EF4-FFF2-40B4-BE49-F238E27FC236}">
                <a16:creationId xmlns:a16="http://schemas.microsoft.com/office/drawing/2014/main" id="{448F4CBC-0B98-288E-965C-204F770E01E2}"/>
              </a:ext>
            </a:extLst>
          </p:cNvPr>
          <p:cNvSpPr txBox="1"/>
          <p:nvPr/>
        </p:nvSpPr>
        <p:spPr>
          <a:xfrm>
            <a:off x="3868502" y="6439484"/>
            <a:ext cx="312420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7140D"/>
                </a:solidFill>
                <a:effectLst/>
                <a:uLnTx/>
                <a:uFillTx/>
                <a:latin typeface="Roboto" panose="02000000000000000000" pitchFamily="2" charset="0"/>
                <a:ea typeface="Roboto" panose="02000000000000000000" pitchFamily="2" charset="0"/>
                <a:cs typeface="+mn-cs"/>
              </a:rPr>
              <a:t>Heat Safety Intervention</a:t>
            </a:r>
          </a:p>
        </p:txBody>
      </p:sp>
      <p:sp>
        <p:nvSpPr>
          <p:cNvPr id="26" name="Left Brace 25">
            <a:extLst>
              <a:ext uri="{FF2B5EF4-FFF2-40B4-BE49-F238E27FC236}">
                <a16:creationId xmlns:a16="http://schemas.microsoft.com/office/drawing/2014/main" id="{E490C6B2-C23A-0075-50C6-A1DA36487A23}"/>
              </a:ext>
            </a:extLst>
          </p:cNvPr>
          <p:cNvSpPr/>
          <p:nvPr/>
        </p:nvSpPr>
        <p:spPr>
          <a:xfrm rot="16200000">
            <a:off x="1664781" y="5750852"/>
            <a:ext cx="196982" cy="1165673"/>
          </a:xfrm>
          <a:prstGeom prst="leftBrace">
            <a:avLst>
              <a:gd name="adj1" fmla="val 62792"/>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7140D"/>
              </a:solidFill>
              <a:effectLst/>
              <a:uLnTx/>
              <a:uFillTx/>
              <a:latin typeface="Calibri" panose="020F0502020204030204"/>
              <a:ea typeface="+mn-ea"/>
              <a:cs typeface="+mn-cs"/>
            </a:endParaRPr>
          </a:p>
        </p:txBody>
      </p:sp>
      <p:sp>
        <p:nvSpPr>
          <p:cNvPr id="27" name="Left Brace 26">
            <a:extLst>
              <a:ext uri="{FF2B5EF4-FFF2-40B4-BE49-F238E27FC236}">
                <a16:creationId xmlns:a16="http://schemas.microsoft.com/office/drawing/2014/main" id="{3AADE2A6-7E44-7911-F355-FB8F14B41369}"/>
              </a:ext>
            </a:extLst>
          </p:cNvPr>
          <p:cNvSpPr/>
          <p:nvPr/>
        </p:nvSpPr>
        <p:spPr>
          <a:xfrm rot="16200000">
            <a:off x="5124888" y="3456421"/>
            <a:ext cx="196982" cy="5754536"/>
          </a:xfrm>
          <a:prstGeom prst="leftBrace">
            <a:avLst>
              <a:gd name="adj1" fmla="val 62792"/>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7140D"/>
              </a:solidFill>
              <a:effectLst/>
              <a:uLnTx/>
              <a:uFillTx/>
              <a:latin typeface="Calibri" panose="020F0502020204030204"/>
              <a:ea typeface="+mn-ea"/>
              <a:cs typeface="+mn-cs"/>
            </a:endParaRPr>
          </a:p>
        </p:txBody>
      </p:sp>
      <p:graphicFrame>
        <p:nvGraphicFramePr>
          <p:cNvPr id="30" name="Chart 29">
            <a:extLst>
              <a:ext uri="{FF2B5EF4-FFF2-40B4-BE49-F238E27FC236}">
                <a16:creationId xmlns:a16="http://schemas.microsoft.com/office/drawing/2014/main" id="{2E01E1D6-6568-FE5E-8C57-72AD612043FA}"/>
              </a:ext>
            </a:extLst>
          </p:cNvPr>
          <p:cNvGraphicFramePr/>
          <p:nvPr/>
        </p:nvGraphicFramePr>
        <p:xfrm>
          <a:off x="8693468" y="1506414"/>
          <a:ext cx="3087335" cy="2245969"/>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D4101BE8-A0F9-4E72-439A-D839C8383492}"/>
              </a:ext>
            </a:extLst>
          </p:cNvPr>
          <p:cNvSpPr txBox="1"/>
          <p:nvPr/>
        </p:nvSpPr>
        <p:spPr>
          <a:xfrm>
            <a:off x="9455769" y="2150861"/>
            <a:ext cx="1569784" cy="971804"/>
          </a:xfrm>
          <a:prstGeom prst="rect">
            <a:avLst/>
          </a:prstGeom>
        </p:spPr>
        <p:txBody>
          <a:bodyPr wrap="square" lIns="0" tIns="0" rIns="0" bIns="0" rtlCol="0" anchor="t">
            <a:spAutoFit/>
          </a:bodyPr>
          <a:lstStyle>
            <a:defPPr>
              <a:defRPr lang="en-US"/>
            </a:defPPr>
            <a:lvl1pPr marR="0" lvl="0" indent="0" algn="ctr" defTabSz="812820" fontAlgn="auto">
              <a:lnSpc>
                <a:spcPts val="7965"/>
              </a:lnSpc>
              <a:spcBef>
                <a:spcPts val="0"/>
              </a:spcBef>
              <a:spcAft>
                <a:spcPts val="0"/>
              </a:spcAft>
              <a:buClrTx/>
              <a:buSzTx/>
              <a:buFontTx/>
              <a:buNone/>
              <a:tabLst/>
              <a:defRPr kumimoji="0" sz="6400" b="1" i="0" u="none" strike="noStrike" cap="none" spc="0" normalizeH="0" baseline="0">
                <a:ln>
                  <a:noFill/>
                </a:ln>
                <a:gradFill>
                  <a:gsLst>
                    <a:gs pos="0">
                      <a:schemeClr val="tx1"/>
                    </a:gs>
                    <a:gs pos="100000">
                      <a:schemeClr val="accent2"/>
                    </a:gs>
                  </a:gsLst>
                  <a:lin ang="5400000" scaled="0"/>
                </a:gradFill>
                <a:effectLst/>
                <a:uLnTx/>
                <a:uFillTx/>
                <a:latin typeface="Roboto" panose="02000000000000000000" pitchFamily="2" charset="0"/>
                <a:cs typeface="Arial" panose="020B0604020202020204" pitchFamily="34" charset="0"/>
              </a:defRPr>
            </a:lvl1pPr>
          </a:lstStyle>
          <a:p>
            <a:pPr marL="0" marR="0" lvl="0" indent="0" algn="ctr" defTabSz="812820" rtl="0" eaLnBrk="1" fontAlgn="auto" latinLnBrk="0" hangingPunct="1">
              <a:lnSpc>
                <a:spcPts val="7965"/>
              </a:lnSpc>
              <a:spcBef>
                <a:spcPts val="0"/>
              </a:spcBef>
              <a:spcAft>
                <a:spcPts val="0"/>
              </a:spcAft>
              <a:buClrTx/>
              <a:buSzTx/>
              <a:buFontTx/>
              <a:buNone/>
              <a:tabLst/>
              <a:defRPr/>
            </a:pPr>
            <a:r>
              <a:rPr kumimoji="0" lang="en-US" sz="6400" b="1" i="0" u="none" strike="noStrike" kern="1200" cap="none" spc="0" normalizeH="0" baseline="0" noProof="0">
                <a:ln>
                  <a:noFill/>
                </a:ln>
                <a:gradFill>
                  <a:gsLst>
                    <a:gs pos="0">
                      <a:srgbClr val="333F50"/>
                    </a:gs>
                    <a:gs pos="100000">
                      <a:srgbClr val="6399AE"/>
                    </a:gs>
                  </a:gsLst>
                  <a:lin ang="5400000" scaled="0"/>
                </a:gradFill>
                <a:effectLst/>
                <a:uLnTx/>
                <a:uFillTx/>
                <a:latin typeface="Roboto" panose="02000000000000000000" pitchFamily="2" charset="0"/>
                <a:ea typeface="+mn-ea"/>
                <a:cs typeface="Arial" panose="020B0604020202020204" pitchFamily="34" charset="0"/>
              </a:rPr>
              <a:t>60%</a:t>
            </a:r>
          </a:p>
        </p:txBody>
      </p:sp>
      <p:sp>
        <p:nvSpPr>
          <p:cNvPr id="3" name="TextBox 2">
            <a:extLst>
              <a:ext uri="{FF2B5EF4-FFF2-40B4-BE49-F238E27FC236}">
                <a16:creationId xmlns:a16="http://schemas.microsoft.com/office/drawing/2014/main" id="{C77CFA9A-ACD3-7581-BB67-BECACDAA3763}"/>
              </a:ext>
            </a:extLst>
          </p:cNvPr>
          <p:cNvSpPr txBox="1"/>
          <p:nvPr/>
        </p:nvSpPr>
        <p:spPr>
          <a:xfrm>
            <a:off x="8496300" y="6385983"/>
            <a:ext cx="335767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1B1B1B"/>
                </a:solidFill>
                <a:effectLst/>
                <a:uLnTx/>
                <a:uFillTx/>
                <a:latin typeface="Roboto"/>
                <a:ea typeface="+mn-ea"/>
                <a:cs typeface="+mn-cs"/>
              </a:rPr>
              <a:t>doi</a:t>
            </a:r>
            <a:r>
              <a:rPr kumimoji="0" lang="en-US" sz="1200" b="0" i="0" u="none" strike="noStrike" kern="1200" cap="none" spc="0" normalizeH="0" baseline="0" noProof="0" dirty="0">
                <a:ln>
                  <a:noFill/>
                </a:ln>
                <a:solidFill>
                  <a:srgbClr val="1B1B1B"/>
                </a:solidFill>
                <a:effectLst/>
                <a:uLnTx/>
                <a:uFillTx/>
                <a:latin typeface="Roboto"/>
                <a:ea typeface="+mn-ea"/>
                <a:cs typeface="+mn-cs"/>
              </a:rPr>
              <a:t>: </a:t>
            </a:r>
            <a:r>
              <a:rPr kumimoji="0" lang="en-US" sz="1200" b="0" i="0" u="sng" strike="noStrike" kern="1200" cap="none" spc="0" normalizeH="0" baseline="0" noProof="0" dirty="0">
                <a:ln>
                  <a:noFill/>
                </a:ln>
                <a:solidFill>
                  <a:srgbClr val="005EA2"/>
                </a:solidFill>
                <a:effectLst/>
                <a:uLnTx/>
                <a:uFillTx/>
                <a:latin typeface="Roboto"/>
                <a:ea typeface="+mn-ea"/>
                <a:cs typeface="+mn-cs"/>
                <a:hlinkClick r:id="rId4"/>
              </a:rPr>
              <a:t>10.5334/aogh.4753</a:t>
            </a:r>
            <a:endParaRPr kumimoji="0" lang="en-US" sz="1200" b="0" i="0" u="none" strike="noStrike" kern="1200" cap="none" spc="0" normalizeH="0" baseline="0" noProof="0" dirty="0">
              <a:ln>
                <a:noFill/>
              </a:ln>
              <a:solidFill>
                <a:srgbClr val="6F807A"/>
              </a:solidFill>
              <a:effectLst/>
              <a:uLnTx/>
              <a:uFillTx/>
              <a:latin typeface="Roboto"/>
              <a:ea typeface="Roboto" panose="02000000000000000000" pitchFamily="2" charset="0"/>
              <a:cs typeface="+mn-cs"/>
            </a:endParaRPr>
          </a:p>
        </p:txBody>
      </p:sp>
    </p:spTree>
    <p:extLst>
      <p:ext uri="{BB962C8B-B14F-4D97-AF65-F5344CB8AC3E}">
        <p14:creationId xmlns:p14="http://schemas.microsoft.com/office/powerpoint/2010/main" val="278877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left)">
                                      <p:cBhvr>
                                        <p:cTn id="7" dur="1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left)">
                                      <p:cBhvr>
                                        <p:cTn id="12" dur="1500"/>
                                        <p:tgtEl>
                                          <p:spTgt spid="5">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15"/>
          <p:cNvSpPr txBox="1"/>
          <p:nvPr/>
        </p:nvSpPr>
        <p:spPr>
          <a:xfrm>
            <a:off x="283337" y="28887"/>
            <a:ext cx="9530017" cy="93924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Roboto"/>
                <a:ea typeface="Roboto"/>
                <a:cs typeface="Roboto"/>
                <a:sym typeface="Roboto"/>
              </a:rPr>
              <a:t>Results of Our Center of Excellence </a:t>
            </a:r>
            <a:endParaRPr sz="1400" b="0" i="0" u="none" strike="noStrike" cap="none">
              <a:solidFill>
                <a:schemeClr val="dk1"/>
              </a:solidFill>
              <a:latin typeface="Arial"/>
              <a:ea typeface="Arial"/>
              <a:cs typeface="Arial"/>
              <a:sym typeface="Arial"/>
            </a:endParaRPr>
          </a:p>
        </p:txBody>
      </p:sp>
      <p:pic>
        <p:nvPicPr>
          <p:cNvPr id="1049" name="Google Shape;1049;p15"/>
          <p:cNvPicPr preferRelativeResize="0"/>
          <p:nvPr/>
        </p:nvPicPr>
        <p:blipFill rotWithShape="1">
          <a:blip r:embed="rId3" cstate="screen">
            <a:alphaModFix/>
            <a:extLst>
              <a:ext uri="{28A0092B-C50C-407E-A947-70E740481C1C}">
                <a14:useLocalDpi xmlns:a14="http://schemas.microsoft.com/office/drawing/2010/main"/>
              </a:ext>
            </a:extLst>
          </a:blip>
          <a:srcRect l="2320" t="13561" r="1633" b="14589"/>
          <a:stretch/>
        </p:blipFill>
        <p:spPr>
          <a:xfrm>
            <a:off x="394422" y="934900"/>
            <a:ext cx="11416243" cy="5693444"/>
          </a:xfrm>
          <a:prstGeom prst="roundRect">
            <a:avLst>
              <a:gd name="adj" fmla="val 3441"/>
            </a:avLst>
          </a:prstGeom>
          <a:noFill/>
          <a:ln>
            <a:noFill/>
          </a:ln>
        </p:spPr>
      </p:pic>
      <p:sp>
        <p:nvSpPr>
          <p:cNvPr id="1050" name="Google Shape;1050;p15"/>
          <p:cNvSpPr/>
          <p:nvPr/>
        </p:nvSpPr>
        <p:spPr>
          <a:xfrm>
            <a:off x="381335" y="921997"/>
            <a:ext cx="11416243" cy="5697267"/>
          </a:xfrm>
          <a:prstGeom prst="roundRect">
            <a:avLst>
              <a:gd name="adj" fmla="val 4270"/>
            </a:avLst>
          </a:prstGeom>
          <a:solidFill>
            <a:srgbClr val="333F50">
              <a:alpha val="5372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Roboto"/>
              <a:buNone/>
            </a:pPr>
            <a:endParaRPr sz="2400" b="0" i="0" u="none" strike="noStrike" cap="none">
              <a:solidFill>
                <a:srgbClr val="FFFFFF"/>
              </a:solidFill>
              <a:latin typeface="Calibri"/>
              <a:ea typeface="Calibri"/>
              <a:cs typeface="Calibri"/>
              <a:sym typeface="Calibri"/>
            </a:endParaRPr>
          </a:p>
        </p:txBody>
      </p:sp>
      <p:sp>
        <p:nvSpPr>
          <p:cNvPr id="1051" name="Google Shape;1051;p15"/>
          <p:cNvSpPr txBox="1"/>
          <p:nvPr/>
        </p:nvSpPr>
        <p:spPr>
          <a:xfrm>
            <a:off x="6693133" y="5535963"/>
            <a:ext cx="174330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Roboto"/>
                <a:ea typeface="Roboto"/>
                <a:cs typeface="Roboto"/>
                <a:sym typeface="Roboto"/>
              </a:rPr>
              <a:t>Increased productivity</a:t>
            </a:r>
            <a:endParaRPr sz="1400" b="0" i="0" u="none" strike="noStrike" cap="none">
              <a:solidFill>
                <a:srgbClr val="000000"/>
              </a:solidFill>
              <a:latin typeface="Arial"/>
              <a:ea typeface="Arial"/>
              <a:cs typeface="Arial"/>
              <a:sym typeface="Arial"/>
            </a:endParaRPr>
          </a:p>
        </p:txBody>
      </p:sp>
      <p:sp>
        <p:nvSpPr>
          <p:cNvPr id="1052" name="Google Shape;1052;p15"/>
          <p:cNvSpPr/>
          <p:nvPr/>
        </p:nvSpPr>
        <p:spPr>
          <a:xfrm>
            <a:off x="9631680" y="1066299"/>
            <a:ext cx="2042160" cy="753059"/>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Roboto"/>
              <a:buNone/>
            </a:pPr>
            <a:endParaRPr sz="2400" b="0" i="0" u="none" strike="noStrike" cap="none">
              <a:solidFill>
                <a:srgbClr val="FFFFFF"/>
              </a:solidFill>
              <a:latin typeface="Calibri"/>
              <a:ea typeface="Calibri"/>
              <a:cs typeface="Calibri"/>
              <a:sym typeface="Calibri"/>
            </a:endParaRPr>
          </a:p>
        </p:txBody>
      </p:sp>
      <p:pic>
        <p:nvPicPr>
          <p:cNvPr id="1053" name="Google Shape;1053;p1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813354" y="1159307"/>
            <a:ext cx="1679165" cy="546843"/>
          </a:xfrm>
          <a:prstGeom prst="rect">
            <a:avLst/>
          </a:prstGeom>
          <a:noFill/>
          <a:ln>
            <a:noFill/>
          </a:ln>
        </p:spPr>
      </p:pic>
      <p:graphicFrame>
        <p:nvGraphicFramePr>
          <p:cNvPr id="1054" name="Google Shape;1054;p15"/>
          <p:cNvGraphicFramePr/>
          <p:nvPr/>
        </p:nvGraphicFramePr>
        <p:xfrm>
          <a:off x="6257537" y="3580130"/>
          <a:ext cx="2776564" cy="1928733"/>
        </p:xfrm>
        <a:graphic>
          <a:graphicData uri="http://schemas.openxmlformats.org/drawingml/2006/chart">
            <c:chart xmlns:c="http://schemas.openxmlformats.org/drawingml/2006/chart" xmlns:r="http://schemas.openxmlformats.org/officeDocument/2006/relationships" r:id="rId5"/>
          </a:graphicData>
        </a:graphic>
      </p:graphicFrame>
      <p:grpSp>
        <p:nvGrpSpPr>
          <p:cNvPr id="1055" name="Google Shape;1055;p15"/>
          <p:cNvGrpSpPr/>
          <p:nvPr/>
        </p:nvGrpSpPr>
        <p:grpSpPr>
          <a:xfrm>
            <a:off x="3152145" y="3580130"/>
            <a:ext cx="2776564" cy="2971496"/>
            <a:chOff x="290570" y="3580130"/>
            <a:chExt cx="2776564" cy="2971496"/>
          </a:xfrm>
        </p:grpSpPr>
        <p:sp>
          <p:nvSpPr>
            <p:cNvPr id="1056" name="Google Shape;1056;p15"/>
            <p:cNvSpPr txBox="1"/>
            <p:nvPr/>
          </p:nvSpPr>
          <p:spPr>
            <a:xfrm>
              <a:off x="387886" y="5535963"/>
              <a:ext cx="2482212"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Roboto"/>
                  <a:ea typeface="Roboto"/>
                  <a:cs typeface="Roboto"/>
                  <a:sym typeface="Roboto"/>
                </a:rPr>
                <a:t>Decrease in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Roboto"/>
                  <a:ea typeface="Roboto"/>
                  <a:cs typeface="Roboto"/>
                  <a:sym typeface="Roboto"/>
                </a:rPr>
                <a:t>chronic kidney disease </a:t>
              </a:r>
              <a:endParaRPr sz="1400" b="0" i="0" u="none" strike="noStrike" cap="none">
                <a:solidFill>
                  <a:srgbClr val="000000"/>
                </a:solidFill>
                <a:latin typeface="Arial"/>
                <a:ea typeface="Arial"/>
                <a:cs typeface="Arial"/>
                <a:sym typeface="Arial"/>
              </a:endParaRPr>
            </a:p>
          </p:txBody>
        </p:sp>
        <p:graphicFrame>
          <p:nvGraphicFramePr>
            <p:cNvPr id="1057" name="Google Shape;1057;p15"/>
            <p:cNvGraphicFramePr/>
            <p:nvPr/>
          </p:nvGraphicFramePr>
          <p:xfrm>
            <a:off x="290570" y="3580130"/>
            <a:ext cx="2776564" cy="1928733"/>
          </p:xfrm>
          <a:graphic>
            <a:graphicData uri="http://schemas.openxmlformats.org/drawingml/2006/chart">
              <c:chart xmlns:c="http://schemas.openxmlformats.org/drawingml/2006/chart" xmlns:r="http://schemas.openxmlformats.org/officeDocument/2006/relationships" r:id="rId6"/>
            </a:graphicData>
          </a:graphic>
        </p:graphicFrame>
        <p:sp>
          <p:nvSpPr>
            <p:cNvPr id="1058" name="Google Shape;1058;p15"/>
            <p:cNvSpPr txBox="1"/>
            <p:nvPr/>
          </p:nvSpPr>
          <p:spPr>
            <a:xfrm>
              <a:off x="684601" y="3995624"/>
              <a:ext cx="1912649" cy="989669"/>
            </a:xfrm>
            <a:prstGeom prst="rect">
              <a:avLst/>
            </a:prstGeom>
            <a:noFill/>
            <a:ln>
              <a:noFill/>
            </a:ln>
          </p:spPr>
          <p:txBody>
            <a:bodyPr spcFirstLastPara="1" wrap="square" lIns="0" tIns="0" rIns="0" bIns="0" anchor="t" anchorCtr="0">
              <a:spAutoFit/>
            </a:bodyPr>
            <a:lstStyle/>
            <a:p>
              <a:pPr marL="0" marR="0" lvl="0" indent="0" algn="ctr" rtl="0">
                <a:lnSpc>
                  <a:spcPct val="124453"/>
                </a:lnSpc>
                <a:spcBef>
                  <a:spcPts val="0"/>
                </a:spcBef>
                <a:spcAft>
                  <a:spcPts val="0"/>
                </a:spcAft>
                <a:buClr>
                  <a:srgbClr val="F1F4F6"/>
                </a:buClr>
                <a:buSzPts val="6400"/>
                <a:buFont typeface="Roboto"/>
                <a:buNone/>
              </a:pPr>
              <a:r>
                <a:rPr lang="en-US" sz="6400" b="1" i="0" u="none" strike="noStrike" cap="none">
                  <a:solidFill>
                    <a:srgbClr val="F1F4F6"/>
                  </a:solidFill>
                  <a:latin typeface="Roboto"/>
                  <a:ea typeface="Roboto"/>
                  <a:cs typeface="Roboto"/>
                  <a:sym typeface="Roboto"/>
                </a:rPr>
                <a:t>70%</a:t>
              </a:r>
              <a:endParaRPr sz="1400" b="0" i="0" u="none" strike="noStrike" cap="none">
                <a:solidFill>
                  <a:srgbClr val="000000"/>
                </a:solidFill>
                <a:latin typeface="Arial"/>
                <a:ea typeface="Arial"/>
                <a:cs typeface="Arial"/>
                <a:sym typeface="Arial"/>
              </a:endParaRPr>
            </a:p>
          </p:txBody>
        </p:sp>
      </p:grpSp>
      <p:sp>
        <p:nvSpPr>
          <p:cNvPr id="1059" name="Google Shape;1059;p15"/>
          <p:cNvSpPr txBox="1"/>
          <p:nvPr/>
        </p:nvSpPr>
        <p:spPr>
          <a:xfrm>
            <a:off x="6602843" y="4089143"/>
            <a:ext cx="1912649" cy="989669"/>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5867"/>
              <a:buFont typeface="Arial"/>
              <a:buNone/>
            </a:pPr>
            <a:r>
              <a:rPr lang="en-US" sz="5867" b="1" i="0" u="none" strike="noStrike" cap="none">
                <a:solidFill>
                  <a:srgbClr val="F1F4F6"/>
                </a:solidFill>
                <a:latin typeface="Roboto"/>
                <a:ea typeface="Roboto"/>
                <a:cs typeface="Roboto"/>
                <a:sym typeface="Roboto"/>
              </a:rPr>
              <a:t>20%</a:t>
            </a:r>
            <a:endParaRPr sz="1400" b="0" i="0" u="none" strike="noStrike" cap="none">
              <a:solidFill>
                <a:srgbClr val="000000"/>
              </a:solidFill>
              <a:latin typeface="Arial"/>
              <a:ea typeface="Arial"/>
              <a:cs typeface="Arial"/>
              <a:sym typeface="Arial"/>
            </a:endParaRPr>
          </a:p>
        </p:txBody>
      </p:sp>
      <p:pic>
        <p:nvPicPr>
          <p:cNvPr id="1060" name="Google Shape;1060;p1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597250" y="1066299"/>
            <a:ext cx="1435397" cy="562676"/>
          </a:xfrm>
          <a:prstGeom prst="rect">
            <a:avLst/>
          </a:prstGeom>
          <a:noFill/>
          <a:ln>
            <a:noFill/>
          </a:ln>
        </p:spPr>
      </p:pic>
      <p:sp>
        <p:nvSpPr>
          <p:cNvPr id="1061" name="Google Shape;1061;p15"/>
          <p:cNvSpPr txBox="1"/>
          <p:nvPr/>
        </p:nvSpPr>
        <p:spPr>
          <a:xfrm>
            <a:off x="506200" y="1194866"/>
            <a:ext cx="1912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2"/>
                </a:solidFill>
                <a:latin typeface="Roboto"/>
                <a:ea typeface="Roboto"/>
                <a:cs typeface="Roboto"/>
                <a:sym typeface="Roboto"/>
              </a:rPr>
              <a:t>Acknowledge by</a:t>
            </a:r>
            <a:endParaRPr sz="1400" b="0" i="0" u="none" strike="noStrike" cap="none">
              <a:solidFill>
                <a:srgbClr val="000000"/>
              </a:solidFill>
              <a:latin typeface="Arial"/>
              <a:ea typeface="Arial"/>
              <a:cs typeface="Arial"/>
              <a:sym typeface="Arial"/>
            </a:endParaRPr>
          </a:p>
        </p:txBody>
      </p:sp>
      <p:sp>
        <p:nvSpPr>
          <p:cNvPr id="1062" name="Google Shape;1062;p15"/>
          <p:cNvSpPr txBox="1"/>
          <p:nvPr/>
        </p:nvSpPr>
        <p:spPr>
          <a:xfrm>
            <a:off x="9587911" y="5619750"/>
            <a:ext cx="155913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Roboto"/>
                <a:ea typeface="Roboto"/>
                <a:cs typeface="Roboto"/>
                <a:sym typeface="Roboto"/>
              </a:rPr>
              <a:t>Positive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Roboto"/>
                <a:ea typeface="Roboto"/>
                <a:cs typeface="Roboto"/>
                <a:sym typeface="Roboto"/>
              </a:rPr>
              <a:t>ROI</a:t>
            </a:r>
            <a:endParaRPr sz="1400" b="0" i="0" u="none" strike="noStrike" cap="none">
              <a:solidFill>
                <a:srgbClr val="000000"/>
              </a:solidFill>
              <a:latin typeface="Arial"/>
              <a:ea typeface="Arial"/>
              <a:cs typeface="Arial"/>
              <a:sym typeface="Arial"/>
            </a:endParaRPr>
          </a:p>
        </p:txBody>
      </p:sp>
      <p:graphicFrame>
        <p:nvGraphicFramePr>
          <p:cNvPr id="1063" name="Google Shape;1063;p15"/>
          <p:cNvGraphicFramePr/>
          <p:nvPr/>
        </p:nvGraphicFramePr>
        <p:xfrm>
          <a:off x="9071828" y="3580130"/>
          <a:ext cx="2776564" cy="1928733"/>
        </p:xfrm>
        <a:graphic>
          <a:graphicData uri="http://schemas.openxmlformats.org/drawingml/2006/chart">
            <c:chart xmlns:c="http://schemas.openxmlformats.org/drawingml/2006/chart" xmlns:r="http://schemas.openxmlformats.org/officeDocument/2006/relationships" r:id="rId8"/>
          </a:graphicData>
        </a:graphic>
      </p:graphicFrame>
      <p:sp>
        <p:nvSpPr>
          <p:cNvPr id="1064" name="Google Shape;1064;p15"/>
          <p:cNvSpPr txBox="1"/>
          <p:nvPr/>
        </p:nvSpPr>
        <p:spPr>
          <a:xfrm>
            <a:off x="9417134" y="4089143"/>
            <a:ext cx="1912649" cy="989669"/>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5867"/>
              <a:buFont typeface="Arial"/>
              <a:buNone/>
            </a:pPr>
            <a:r>
              <a:rPr lang="en-US" sz="5867" b="1" i="0" u="none" strike="noStrike" cap="none">
                <a:solidFill>
                  <a:srgbClr val="F1F4F6"/>
                </a:solidFill>
                <a:latin typeface="Roboto"/>
                <a:ea typeface="Roboto"/>
                <a:cs typeface="Roboto"/>
                <a:sym typeface="Roboto"/>
              </a:rPr>
              <a:t>60%</a:t>
            </a:r>
            <a:endParaRPr sz="1400" b="0" i="0" u="none" strike="noStrike" cap="none">
              <a:solidFill>
                <a:srgbClr val="000000"/>
              </a:solidFill>
              <a:latin typeface="Arial"/>
              <a:ea typeface="Arial"/>
              <a:cs typeface="Arial"/>
              <a:sym typeface="Arial"/>
            </a:endParaRPr>
          </a:p>
        </p:txBody>
      </p:sp>
      <p:cxnSp>
        <p:nvCxnSpPr>
          <p:cNvPr id="1065" name="Google Shape;1065;p15"/>
          <p:cNvCxnSpPr/>
          <p:nvPr/>
        </p:nvCxnSpPr>
        <p:spPr>
          <a:xfrm>
            <a:off x="3105460" y="4008981"/>
            <a:ext cx="0" cy="1952625"/>
          </a:xfrm>
          <a:prstGeom prst="straightConnector1">
            <a:avLst/>
          </a:prstGeom>
          <a:noFill/>
          <a:ln w="19050" cap="flat" cmpd="sng">
            <a:solidFill>
              <a:schemeClr val="lt1"/>
            </a:solidFill>
            <a:prstDash val="solid"/>
            <a:miter lim="8000"/>
            <a:headEnd type="none" w="sm" len="sm"/>
            <a:tailEnd type="none" w="sm" len="sm"/>
          </a:ln>
        </p:spPr>
      </p:cxnSp>
      <p:cxnSp>
        <p:nvCxnSpPr>
          <p:cNvPr id="1066" name="Google Shape;1066;p15"/>
          <p:cNvCxnSpPr/>
          <p:nvPr/>
        </p:nvCxnSpPr>
        <p:spPr>
          <a:xfrm>
            <a:off x="8995580" y="4008981"/>
            <a:ext cx="0" cy="1952625"/>
          </a:xfrm>
          <a:prstGeom prst="straightConnector1">
            <a:avLst/>
          </a:prstGeom>
          <a:noFill/>
          <a:ln w="19050" cap="flat" cmpd="sng">
            <a:solidFill>
              <a:schemeClr val="lt1"/>
            </a:solidFill>
            <a:prstDash val="solid"/>
            <a:miter lim="8000"/>
            <a:headEnd type="none" w="sm" len="sm"/>
            <a:tailEnd type="none" w="sm" len="sm"/>
          </a:ln>
        </p:spPr>
      </p:cxnSp>
      <p:grpSp>
        <p:nvGrpSpPr>
          <p:cNvPr id="1067" name="Google Shape;1067;p15"/>
          <p:cNvGrpSpPr/>
          <p:nvPr/>
        </p:nvGrpSpPr>
        <p:grpSpPr>
          <a:xfrm>
            <a:off x="394422" y="3580130"/>
            <a:ext cx="2776564" cy="2971496"/>
            <a:chOff x="3307891" y="3580130"/>
            <a:chExt cx="2776564" cy="2971496"/>
          </a:xfrm>
        </p:grpSpPr>
        <p:sp>
          <p:nvSpPr>
            <p:cNvPr id="1068" name="Google Shape;1068;p15"/>
            <p:cNvSpPr txBox="1"/>
            <p:nvPr/>
          </p:nvSpPr>
          <p:spPr>
            <a:xfrm>
              <a:off x="3624929" y="5535963"/>
              <a:ext cx="1980426"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Roboto"/>
                  <a:ea typeface="Roboto"/>
                  <a:cs typeface="Roboto"/>
                  <a:sym typeface="Roboto"/>
                </a:rPr>
                <a:t>Reduction in heat-related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Roboto"/>
                  <a:ea typeface="Roboto"/>
                  <a:cs typeface="Roboto"/>
                  <a:sym typeface="Roboto"/>
                </a:rPr>
                <a:t>illnesses</a:t>
              </a:r>
              <a:endParaRPr sz="1400" b="0" i="0" u="none" strike="noStrike" cap="none">
                <a:solidFill>
                  <a:srgbClr val="000000"/>
                </a:solidFill>
                <a:latin typeface="Arial"/>
                <a:ea typeface="Arial"/>
                <a:cs typeface="Arial"/>
                <a:sym typeface="Arial"/>
              </a:endParaRPr>
            </a:p>
          </p:txBody>
        </p:sp>
        <p:graphicFrame>
          <p:nvGraphicFramePr>
            <p:cNvPr id="1069" name="Google Shape;1069;p15"/>
            <p:cNvGraphicFramePr/>
            <p:nvPr/>
          </p:nvGraphicFramePr>
          <p:xfrm>
            <a:off x="3307891" y="3580130"/>
            <a:ext cx="2776564" cy="1928733"/>
          </p:xfrm>
          <a:graphic>
            <a:graphicData uri="http://schemas.openxmlformats.org/drawingml/2006/chart">
              <c:chart xmlns:c="http://schemas.openxmlformats.org/drawingml/2006/chart" xmlns:r="http://schemas.openxmlformats.org/officeDocument/2006/relationships" r:id="rId9"/>
            </a:graphicData>
          </a:graphic>
        </p:graphicFrame>
        <p:sp>
          <p:nvSpPr>
            <p:cNvPr id="1070" name="Google Shape;1070;p15"/>
            <p:cNvSpPr txBox="1"/>
            <p:nvPr/>
          </p:nvSpPr>
          <p:spPr>
            <a:xfrm>
              <a:off x="3653197" y="4089143"/>
              <a:ext cx="1912649" cy="989669"/>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5867"/>
                <a:buFont typeface="Arial"/>
                <a:buNone/>
              </a:pPr>
              <a:r>
                <a:rPr lang="en-US" sz="5867" b="1" i="0" u="none" strike="noStrike" cap="none">
                  <a:solidFill>
                    <a:srgbClr val="F1F4F6"/>
                  </a:solidFill>
                  <a:latin typeface="Roboto"/>
                  <a:ea typeface="Roboto"/>
                  <a:cs typeface="Roboto"/>
                  <a:sym typeface="Roboto"/>
                </a:rPr>
                <a:t>80%</a:t>
              </a:r>
              <a:endParaRPr sz="1400" b="0" i="0" u="none" strike="noStrike" cap="none">
                <a:solidFill>
                  <a:srgbClr val="000000"/>
                </a:solidFill>
                <a:latin typeface="Arial"/>
                <a:ea typeface="Arial"/>
                <a:cs typeface="Arial"/>
                <a:sym typeface="Arial"/>
              </a:endParaRPr>
            </a:p>
          </p:txBody>
        </p:sp>
      </p:grpSp>
      <p:cxnSp>
        <p:nvCxnSpPr>
          <p:cNvPr id="1071" name="Google Shape;1071;p15"/>
          <p:cNvCxnSpPr/>
          <p:nvPr/>
        </p:nvCxnSpPr>
        <p:spPr>
          <a:xfrm>
            <a:off x="5977968" y="4008981"/>
            <a:ext cx="0" cy="1952625"/>
          </a:xfrm>
          <a:prstGeom prst="straightConnector1">
            <a:avLst/>
          </a:prstGeom>
          <a:noFill/>
          <a:ln w="19050" cap="flat" cmpd="sng">
            <a:solidFill>
              <a:schemeClr val="lt1"/>
            </a:solidFill>
            <a:prstDash val="solid"/>
            <a:miter lim="8000"/>
            <a:headEnd type="none" w="sm" len="sm"/>
            <a:tailEnd type="none" w="sm" len="sm"/>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pic>
        <p:nvPicPr>
          <p:cNvPr id="1077" name="Google Shape;1077;p19"/>
          <p:cNvPicPr preferRelativeResize="0"/>
          <p:nvPr/>
        </p:nvPicPr>
        <p:blipFill rotWithShape="1">
          <a:blip r:embed="rId3" cstate="screen">
            <a:alphaModFix/>
            <a:extLst>
              <a:ext uri="{28A0092B-C50C-407E-A947-70E740481C1C}">
                <a14:useLocalDpi xmlns:a14="http://schemas.microsoft.com/office/drawing/2010/main"/>
              </a:ext>
            </a:extLst>
          </a:blip>
          <a:srcRect l="18367" t="7686" r="18691" b="2345"/>
          <a:stretch/>
        </p:blipFill>
        <p:spPr>
          <a:xfrm>
            <a:off x="5323265" y="205945"/>
            <a:ext cx="6598881" cy="6288068"/>
          </a:xfrm>
          <a:prstGeom prst="roundRect">
            <a:avLst>
              <a:gd name="adj" fmla="val 2933"/>
            </a:avLst>
          </a:prstGeom>
          <a:noFill/>
          <a:ln>
            <a:noFill/>
          </a:ln>
        </p:spPr>
      </p:pic>
      <p:sp>
        <p:nvSpPr>
          <p:cNvPr id="1078" name="Google Shape;1078;p19"/>
          <p:cNvSpPr/>
          <p:nvPr/>
        </p:nvSpPr>
        <p:spPr>
          <a:xfrm>
            <a:off x="269854" y="200024"/>
            <a:ext cx="4730771" cy="6293989"/>
          </a:xfrm>
          <a:prstGeom prst="roundRect">
            <a:avLst>
              <a:gd name="adj" fmla="val 4943"/>
            </a:avLst>
          </a:prstGeom>
          <a:gradFill>
            <a:gsLst>
              <a:gs pos="0">
                <a:srgbClr val="E5EBEE"/>
              </a:gs>
              <a:gs pos="50000">
                <a:srgbClr val="DBE2E7"/>
              </a:gs>
              <a:gs pos="100000">
                <a:srgbClr val="D6DEE4"/>
              </a:gs>
            </a:gsLst>
            <a:lin ang="5400000" scaled="0"/>
          </a:gradFill>
          <a:ln w="12700" cap="flat" cmpd="sng">
            <a:solidFill>
              <a:schemeClr val="accent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boto"/>
              <a:buNone/>
            </a:pPr>
            <a:endParaRPr sz="1800" b="0" i="0" u="none" strike="noStrike" cap="none">
              <a:solidFill>
                <a:schemeClr val="dk1"/>
              </a:solidFill>
              <a:latin typeface="Roboto"/>
              <a:ea typeface="Roboto"/>
              <a:cs typeface="Roboto"/>
              <a:sym typeface="Roboto"/>
            </a:endParaRPr>
          </a:p>
        </p:txBody>
      </p:sp>
      <p:sp>
        <p:nvSpPr>
          <p:cNvPr id="1079" name="Google Shape;1079;p19"/>
          <p:cNvSpPr txBox="1"/>
          <p:nvPr/>
        </p:nvSpPr>
        <p:spPr>
          <a:xfrm>
            <a:off x="393943" y="59308"/>
            <a:ext cx="4606681" cy="1588087"/>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3600"/>
              <a:buFont typeface="Roboto"/>
              <a:buNone/>
            </a:pPr>
            <a:r>
              <a:rPr lang="en-US" sz="3600" b="1" i="0" u="none" strike="noStrike" cap="none" dirty="0">
                <a:solidFill>
                  <a:schemeClr val="dk1"/>
                </a:solidFill>
                <a:latin typeface="Roboto"/>
                <a:ea typeface="Roboto"/>
                <a:cs typeface="Roboto"/>
                <a:sym typeface="Roboto"/>
              </a:rPr>
              <a:t>Positive Effects in our Center of Excellence</a:t>
            </a:r>
            <a:endParaRPr sz="1400" b="0" i="0" u="none" strike="noStrike" cap="none" dirty="0">
              <a:solidFill>
                <a:srgbClr val="000000"/>
              </a:solidFill>
              <a:latin typeface="Arial"/>
              <a:ea typeface="Arial"/>
              <a:cs typeface="Arial"/>
              <a:sym typeface="Arial"/>
            </a:endParaRPr>
          </a:p>
        </p:txBody>
      </p:sp>
      <p:sp>
        <p:nvSpPr>
          <p:cNvPr id="1080" name="Google Shape;1080;p19"/>
          <p:cNvSpPr txBox="1"/>
          <p:nvPr/>
        </p:nvSpPr>
        <p:spPr>
          <a:xfrm>
            <a:off x="1030677" y="1922961"/>
            <a:ext cx="2591777"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a:solidFill>
                  <a:schemeClr val="accent2"/>
                </a:solidFill>
                <a:latin typeface="Roboto"/>
                <a:ea typeface="Roboto"/>
                <a:cs typeface="Roboto"/>
                <a:sym typeface="Roboto"/>
              </a:rPr>
              <a:t>How?</a:t>
            </a:r>
            <a:endParaRPr sz="1400" b="0" i="0" u="none" strike="noStrike" cap="none">
              <a:solidFill>
                <a:srgbClr val="000000"/>
              </a:solidFill>
              <a:latin typeface="Arial"/>
              <a:ea typeface="Arial"/>
              <a:cs typeface="Arial"/>
              <a:sym typeface="Arial"/>
            </a:endParaRPr>
          </a:p>
        </p:txBody>
      </p:sp>
      <p:sp>
        <p:nvSpPr>
          <p:cNvPr id="1081" name="Google Shape;1081;p19"/>
          <p:cNvSpPr txBox="1"/>
          <p:nvPr/>
        </p:nvSpPr>
        <p:spPr>
          <a:xfrm>
            <a:off x="393943" y="2847008"/>
            <a:ext cx="4416181" cy="2795597"/>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rgbClr val="003459"/>
              </a:buClr>
              <a:buSzPts val="2880"/>
              <a:buFont typeface="Calibri"/>
              <a:buChar char="»"/>
            </a:pPr>
            <a:r>
              <a:rPr lang="en-US" sz="2400" b="0" i="0" u="none" strike="noStrike" cap="none" dirty="0">
                <a:solidFill>
                  <a:schemeClr val="dk1"/>
                </a:solidFill>
                <a:latin typeface="Roboto"/>
                <a:ea typeface="Roboto"/>
                <a:cs typeface="Roboto"/>
                <a:sym typeface="Roboto"/>
              </a:rPr>
              <a:t>Lower staff turnover </a:t>
            </a:r>
            <a:endParaRPr sz="1400" b="0" i="0" u="none" strike="noStrike" cap="none" dirty="0">
              <a:solidFill>
                <a:srgbClr val="000000"/>
              </a:solidFill>
              <a:latin typeface="Arial"/>
              <a:ea typeface="Arial"/>
              <a:cs typeface="Arial"/>
              <a:sym typeface="Arial"/>
            </a:endParaRPr>
          </a:p>
          <a:p>
            <a:pPr marL="457200" marR="0" lvl="0" indent="-457200" algn="l" rtl="0">
              <a:lnSpc>
                <a:spcPct val="100000"/>
              </a:lnSpc>
              <a:spcBef>
                <a:spcPts val="1000"/>
              </a:spcBef>
              <a:spcAft>
                <a:spcPts val="0"/>
              </a:spcAft>
              <a:buClr>
                <a:srgbClr val="003459"/>
              </a:buClr>
              <a:buSzPts val="2880"/>
              <a:buFont typeface="Calibri"/>
              <a:buChar char="»"/>
            </a:pPr>
            <a:r>
              <a:rPr lang="en-US" sz="2400" b="0" i="0" u="none" strike="noStrike" cap="none" dirty="0">
                <a:solidFill>
                  <a:schemeClr val="dk1"/>
                </a:solidFill>
                <a:latin typeface="Roboto"/>
                <a:ea typeface="Roboto"/>
                <a:cs typeface="Roboto"/>
                <a:sym typeface="Roboto"/>
              </a:rPr>
              <a:t>Reduces absenteeism </a:t>
            </a:r>
            <a:endParaRPr sz="1400" b="0" i="0" u="none" strike="noStrike" cap="none" dirty="0">
              <a:solidFill>
                <a:srgbClr val="000000"/>
              </a:solidFill>
              <a:latin typeface="Arial"/>
              <a:ea typeface="Arial"/>
              <a:cs typeface="Arial"/>
              <a:sym typeface="Arial"/>
            </a:endParaRPr>
          </a:p>
          <a:p>
            <a:pPr marL="457200" marR="0" lvl="0" indent="-457200" algn="l" rtl="0">
              <a:lnSpc>
                <a:spcPct val="100000"/>
              </a:lnSpc>
              <a:spcBef>
                <a:spcPts val="1000"/>
              </a:spcBef>
              <a:spcAft>
                <a:spcPts val="0"/>
              </a:spcAft>
              <a:buClr>
                <a:srgbClr val="003459"/>
              </a:buClr>
              <a:buSzPts val="2880"/>
              <a:buFont typeface="Calibri"/>
              <a:buChar char="»"/>
            </a:pPr>
            <a:r>
              <a:rPr lang="en-US" sz="2400" b="0" i="0" u="none" strike="noStrike" cap="none" dirty="0">
                <a:solidFill>
                  <a:schemeClr val="dk1"/>
                </a:solidFill>
                <a:latin typeface="Roboto"/>
                <a:ea typeface="Roboto"/>
                <a:cs typeface="Roboto"/>
                <a:sym typeface="Roboto"/>
              </a:rPr>
              <a:t>Reduces accidents </a:t>
            </a:r>
            <a:endParaRPr sz="1400" b="0" i="0" u="none" strike="noStrike" cap="none" dirty="0">
              <a:solidFill>
                <a:srgbClr val="000000"/>
              </a:solidFill>
              <a:latin typeface="Arial"/>
              <a:ea typeface="Arial"/>
              <a:cs typeface="Arial"/>
              <a:sym typeface="Arial"/>
            </a:endParaRPr>
          </a:p>
          <a:p>
            <a:pPr marL="457200" marR="0" lvl="0" indent="-457200" algn="l" rtl="0">
              <a:lnSpc>
                <a:spcPct val="100000"/>
              </a:lnSpc>
              <a:spcBef>
                <a:spcPts val="1000"/>
              </a:spcBef>
              <a:spcAft>
                <a:spcPts val="0"/>
              </a:spcAft>
              <a:buClr>
                <a:srgbClr val="003459"/>
              </a:buClr>
              <a:buSzPts val="2880"/>
              <a:buFont typeface="Calibri"/>
              <a:buChar char="»"/>
            </a:pPr>
            <a:r>
              <a:rPr lang="en-US" sz="2400" b="0" i="0" u="none" strike="noStrike" cap="none" dirty="0">
                <a:solidFill>
                  <a:schemeClr val="dk1"/>
                </a:solidFill>
                <a:latin typeface="Roboto"/>
                <a:ea typeface="Roboto"/>
                <a:cs typeface="Roboto"/>
                <a:sym typeface="Roboto"/>
              </a:rPr>
              <a:t>Reduces hospital care</a:t>
            </a:r>
            <a:endParaRPr sz="1400" b="0" i="0" u="none" strike="noStrike" cap="none" dirty="0">
              <a:solidFill>
                <a:srgbClr val="000000"/>
              </a:solidFill>
              <a:latin typeface="Arial"/>
              <a:ea typeface="Arial"/>
              <a:cs typeface="Arial"/>
              <a:sym typeface="Arial"/>
            </a:endParaRPr>
          </a:p>
          <a:p>
            <a:pPr marL="457200" marR="0" lvl="0" indent="-457200" algn="l" rtl="0">
              <a:lnSpc>
                <a:spcPct val="100000"/>
              </a:lnSpc>
              <a:spcBef>
                <a:spcPts val="1000"/>
              </a:spcBef>
              <a:spcAft>
                <a:spcPts val="0"/>
              </a:spcAft>
              <a:buClr>
                <a:srgbClr val="003459"/>
              </a:buClr>
              <a:buSzPts val="2880"/>
              <a:buFont typeface="Calibri"/>
              <a:buChar char="»"/>
            </a:pPr>
            <a:r>
              <a:rPr lang="en-US" sz="2400" b="0" i="0" u="none" strike="noStrike" cap="none" dirty="0">
                <a:solidFill>
                  <a:schemeClr val="dk1"/>
                </a:solidFill>
                <a:latin typeface="Roboto"/>
                <a:ea typeface="Roboto"/>
                <a:cs typeface="Roboto"/>
                <a:sym typeface="Roboto"/>
              </a:rPr>
              <a:t>Healthier workforce</a:t>
            </a:r>
            <a:endParaRPr sz="1400" b="0" i="0" u="none" strike="noStrike" cap="none" dirty="0">
              <a:solidFill>
                <a:srgbClr val="000000"/>
              </a:solidFill>
              <a:latin typeface="Arial"/>
              <a:ea typeface="Arial"/>
              <a:cs typeface="Arial"/>
              <a:sym typeface="Arial"/>
            </a:endParaRPr>
          </a:p>
          <a:p>
            <a:pPr marL="457200" marR="0" lvl="0" indent="-457200" algn="l" rtl="0">
              <a:lnSpc>
                <a:spcPct val="100000"/>
              </a:lnSpc>
              <a:spcBef>
                <a:spcPts val="1000"/>
              </a:spcBef>
              <a:spcAft>
                <a:spcPts val="0"/>
              </a:spcAft>
              <a:buClr>
                <a:srgbClr val="003459"/>
              </a:buClr>
              <a:buSzPts val="2880"/>
              <a:buFont typeface="Calibri"/>
              <a:buChar char="»"/>
            </a:pPr>
            <a:endParaRPr sz="1400" b="0" i="0" u="none" strike="noStrike" cap="none" dirty="0">
              <a:solidFill>
                <a:srgbClr val="000000"/>
              </a:solidFill>
              <a:latin typeface="Arial"/>
              <a:ea typeface="Arial"/>
              <a:cs typeface="Arial"/>
              <a:sym typeface="Arial"/>
            </a:endParaRPr>
          </a:p>
        </p:txBody>
      </p:sp>
      <p:pic>
        <p:nvPicPr>
          <p:cNvPr id="1082" name="Google Shape;1082;p19" descr="A circular logo with text on it&#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693156" y="303344"/>
            <a:ext cx="1104901" cy="1094772"/>
          </a:xfrm>
          <a:prstGeom prst="rect">
            <a:avLst/>
          </a:prstGeom>
          <a:noFill/>
          <a:ln>
            <a:noFill/>
          </a:ln>
        </p:spPr>
      </p:pic>
      <p:pic>
        <p:nvPicPr>
          <p:cNvPr id="1083" name="Google Shape;1083;p19"/>
          <p:cNvPicPr preferRelativeResize="0"/>
          <p:nvPr/>
        </p:nvPicPr>
        <p:blipFill rotWithShape="1">
          <a:blip r:embed="rId5">
            <a:alphaModFix/>
          </a:blip>
          <a:srcRect l="9167" b="15833"/>
          <a:stretch/>
        </p:blipFill>
        <p:spPr>
          <a:xfrm>
            <a:off x="3135573" y="2034909"/>
            <a:ext cx="522283" cy="4839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45"/>
          <p:cNvSpPr/>
          <p:nvPr/>
        </p:nvSpPr>
        <p:spPr>
          <a:xfrm>
            <a:off x="397328" y="1076325"/>
            <a:ext cx="5747241" cy="1295399"/>
          </a:xfrm>
          <a:prstGeom prst="roundRect">
            <a:avLst>
              <a:gd name="adj" fmla="val 10317"/>
            </a:avLst>
          </a:prstGeom>
          <a:solidFill>
            <a:srgbClr val="F3F6F8"/>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rgbClr val="333F50"/>
              </a:solidFill>
              <a:latin typeface="Roboto"/>
              <a:ea typeface="Roboto"/>
              <a:cs typeface="Roboto"/>
              <a:sym typeface="Roboto"/>
            </a:endParaRPr>
          </a:p>
        </p:txBody>
      </p:sp>
      <p:sp>
        <p:nvSpPr>
          <p:cNvPr id="1089" name="Google Shape;1089;p145"/>
          <p:cNvSpPr txBox="1"/>
          <p:nvPr/>
        </p:nvSpPr>
        <p:spPr>
          <a:xfrm>
            <a:off x="310825" y="117411"/>
            <a:ext cx="11360800" cy="763600"/>
          </a:xfrm>
          <a:prstGeom prst="rect">
            <a:avLst/>
          </a:prstGeom>
          <a:noFill/>
          <a:ln>
            <a:noFill/>
          </a:ln>
        </p:spPr>
        <p:txBody>
          <a:bodyPr spcFirstLastPara="1" wrap="square" lIns="121900" tIns="60950" rIns="121900" bIns="60950" anchor="b"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2A3849"/>
                </a:solidFill>
                <a:latin typeface="Roboto"/>
                <a:ea typeface="Roboto"/>
                <a:cs typeface="Roboto"/>
                <a:sym typeface="Roboto"/>
              </a:rPr>
              <a:t>Our work with G’s Group &amp; Sainsbury’s Spain</a:t>
            </a:r>
            <a:endParaRPr sz="4000" b="0" i="0" u="none" strike="noStrike" cap="none" dirty="0">
              <a:solidFill>
                <a:srgbClr val="000000"/>
              </a:solidFill>
              <a:latin typeface="Arial"/>
              <a:ea typeface="Arial"/>
              <a:cs typeface="Arial"/>
              <a:sym typeface="Arial"/>
            </a:endParaRPr>
          </a:p>
        </p:txBody>
      </p:sp>
      <p:pic>
        <p:nvPicPr>
          <p:cNvPr id="1090" name="Google Shape;1090;p145"/>
          <p:cNvPicPr preferRelativeResize="0"/>
          <p:nvPr/>
        </p:nvPicPr>
        <p:blipFill rotWithShape="1">
          <a:blip r:embed="rId3">
            <a:alphaModFix/>
          </a:blip>
          <a:srcRect/>
          <a:stretch/>
        </p:blipFill>
        <p:spPr>
          <a:xfrm>
            <a:off x="6372239" y="1076325"/>
            <a:ext cx="5404161" cy="5492115"/>
          </a:xfrm>
          <a:prstGeom prst="round2DiagRect">
            <a:avLst>
              <a:gd name="adj1" fmla="val 3055"/>
              <a:gd name="adj2" fmla="val 2710"/>
            </a:avLst>
          </a:prstGeom>
          <a:noFill/>
          <a:ln>
            <a:noFill/>
          </a:ln>
        </p:spPr>
      </p:pic>
      <p:pic>
        <p:nvPicPr>
          <p:cNvPr id="1091" name="Google Shape;1091;p145" descr="A close up of a logo&#10;&#10;Description automatically generated"/>
          <p:cNvPicPr preferRelativeResize="0"/>
          <p:nvPr/>
        </p:nvPicPr>
        <p:blipFill rotWithShape="1">
          <a:blip r:embed="rId4">
            <a:alphaModFix/>
          </a:blip>
          <a:srcRect/>
          <a:stretch/>
        </p:blipFill>
        <p:spPr>
          <a:xfrm>
            <a:off x="565536" y="1518239"/>
            <a:ext cx="1800225" cy="341058"/>
          </a:xfrm>
          <a:prstGeom prst="rect">
            <a:avLst/>
          </a:prstGeom>
          <a:noFill/>
          <a:ln>
            <a:noFill/>
          </a:ln>
        </p:spPr>
      </p:pic>
      <p:pic>
        <p:nvPicPr>
          <p:cNvPr id="1092" name="Google Shape;1092;p145" descr="A logo with colorful text&#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061838" y="1360209"/>
            <a:ext cx="1857733" cy="557320"/>
          </a:xfrm>
          <a:prstGeom prst="rect">
            <a:avLst/>
          </a:prstGeom>
          <a:noFill/>
          <a:ln>
            <a:noFill/>
          </a:ln>
        </p:spPr>
      </p:pic>
      <p:pic>
        <p:nvPicPr>
          <p:cNvPr id="1093" name="Google Shape;1093;p145" descr="A blue circle with white text&#10;&#10;Description automatically generated"/>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910190" y="1360209"/>
            <a:ext cx="607219" cy="607219"/>
          </a:xfrm>
          <a:prstGeom prst="rect">
            <a:avLst/>
          </a:prstGeom>
          <a:noFill/>
          <a:ln>
            <a:noFill/>
          </a:ln>
        </p:spPr>
      </p:pic>
      <p:sp>
        <p:nvSpPr>
          <p:cNvPr id="1094" name="Google Shape;1094;p145"/>
          <p:cNvSpPr/>
          <p:nvPr/>
        </p:nvSpPr>
        <p:spPr>
          <a:xfrm>
            <a:off x="397329" y="2586997"/>
            <a:ext cx="5747240" cy="3981443"/>
          </a:xfrm>
          <a:prstGeom prst="roundRect">
            <a:avLst>
              <a:gd name="adj" fmla="val 3358"/>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1" i="0" u="none" strike="noStrike" cap="none">
              <a:solidFill>
                <a:srgbClr val="333F50"/>
              </a:solidFill>
              <a:latin typeface="Roboto"/>
              <a:ea typeface="Roboto"/>
              <a:cs typeface="Roboto"/>
              <a:sym typeface="Roboto"/>
            </a:endParaRPr>
          </a:p>
        </p:txBody>
      </p:sp>
      <p:sp>
        <p:nvSpPr>
          <p:cNvPr id="1095" name="Google Shape;1095;p145"/>
          <p:cNvSpPr txBox="1"/>
          <p:nvPr/>
        </p:nvSpPr>
        <p:spPr>
          <a:xfrm>
            <a:off x="547063" y="2602675"/>
            <a:ext cx="4560646" cy="777912"/>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576C8A"/>
              </a:buClr>
              <a:buSzPts val="2800"/>
              <a:buFont typeface="Arial"/>
              <a:buNone/>
            </a:pPr>
            <a:r>
              <a:rPr lang="en-US" sz="2800" b="1" i="0" u="none" strike="noStrike" cap="none">
                <a:solidFill>
                  <a:srgbClr val="333F50"/>
                </a:solidFill>
                <a:latin typeface="Roboto"/>
                <a:ea typeface="Roboto"/>
                <a:cs typeface="Roboto"/>
                <a:sym typeface="Roboto"/>
              </a:rPr>
              <a:t>Project Highlights:</a:t>
            </a:r>
            <a:endParaRPr sz="2000" b="1" i="0" u="none" strike="noStrike" cap="none">
              <a:solidFill>
                <a:srgbClr val="333F50"/>
              </a:solidFill>
              <a:latin typeface="Roboto"/>
              <a:ea typeface="Roboto"/>
              <a:cs typeface="Roboto"/>
              <a:sym typeface="Roboto"/>
            </a:endParaRPr>
          </a:p>
        </p:txBody>
      </p:sp>
      <p:sp>
        <p:nvSpPr>
          <p:cNvPr id="1096" name="Google Shape;1096;p145"/>
          <p:cNvSpPr txBox="1"/>
          <p:nvPr/>
        </p:nvSpPr>
        <p:spPr>
          <a:xfrm>
            <a:off x="554251" y="3380125"/>
            <a:ext cx="5200004" cy="255454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333F50"/>
              </a:buClr>
              <a:buSzPts val="2000"/>
              <a:buFont typeface="Roboto"/>
              <a:buChar char="»"/>
            </a:pPr>
            <a:r>
              <a:rPr lang="en-US" sz="2000" b="0" i="0" u="none" strike="noStrike" cap="none">
                <a:solidFill>
                  <a:srgbClr val="333F50"/>
                </a:solidFill>
                <a:latin typeface="Roboto"/>
                <a:ea typeface="Roboto"/>
                <a:cs typeface="Roboto"/>
                <a:sym typeface="Roboto"/>
              </a:rPr>
              <a:t>Data-driven assessment of agricultural workers in Spain</a:t>
            </a:r>
            <a:endParaRPr sz="2000" b="0" i="0" u="none" strike="noStrike" cap="none">
              <a:solidFill>
                <a:srgbClr val="333F50"/>
              </a:solidFill>
              <a:latin typeface="Roboto"/>
              <a:ea typeface="Roboto"/>
              <a:cs typeface="Roboto"/>
              <a:sym typeface="Roboto"/>
            </a:endParaRPr>
          </a:p>
          <a:p>
            <a:pPr marL="285750" marR="0" lvl="0" indent="-285750" algn="l" rtl="0">
              <a:lnSpc>
                <a:spcPct val="100000"/>
              </a:lnSpc>
              <a:spcBef>
                <a:spcPts val="1200"/>
              </a:spcBef>
              <a:spcAft>
                <a:spcPts val="0"/>
              </a:spcAft>
              <a:buClr>
                <a:srgbClr val="333F50"/>
              </a:buClr>
              <a:buSzPts val="2000"/>
              <a:buFont typeface="Roboto"/>
              <a:buChar char="»"/>
            </a:pPr>
            <a:r>
              <a:rPr lang="en-US" sz="2000" b="0" i="0" u="none" strike="noStrike" cap="none">
                <a:solidFill>
                  <a:srgbClr val="333F50"/>
                </a:solidFill>
                <a:latin typeface="Roboto"/>
                <a:ea typeface="Roboto"/>
                <a:cs typeface="Roboto"/>
                <a:sym typeface="Roboto"/>
              </a:rPr>
              <a:t>Intensive collaboration between all project partners​</a:t>
            </a:r>
            <a:endParaRPr sz="2000" b="0" i="0" u="none" strike="noStrike" cap="none">
              <a:solidFill>
                <a:srgbClr val="333F50"/>
              </a:solidFill>
              <a:latin typeface="Roboto"/>
              <a:ea typeface="Roboto"/>
              <a:cs typeface="Roboto"/>
              <a:sym typeface="Roboto"/>
            </a:endParaRPr>
          </a:p>
          <a:p>
            <a:pPr marL="285750" marR="0" lvl="0" indent="-285750" algn="l" rtl="0">
              <a:lnSpc>
                <a:spcPct val="100000"/>
              </a:lnSpc>
              <a:spcBef>
                <a:spcPts val="1200"/>
              </a:spcBef>
              <a:spcAft>
                <a:spcPts val="0"/>
              </a:spcAft>
              <a:buClr>
                <a:srgbClr val="333F50"/>
              </a:buClr>
              <a:buSzPts val="2000"/>
              <a:buFont typeface="Roboto"/>
              <a:buChar char="»"/>
            </a:pPr>
            <a:r>
              <a:rPr lang="en-US" sz="2000" b="0" i="0" u="none" strike="noStrike" cap="none">
                <a:solidFill>
                  <a:srgbClr val="333F50"/>
                </a:solidFill>
                <a:latin typeface="Roboto"/>
                <a:ea typeface="Roboto"/>
                <a:cs typeface="Roboto"/>
                <a:sym typeface="Roboto"/>
              </a:rPr>
              <a:t>Sharing results via LIN-authored report and community of best practices via Ethical Trade Forums</a:t>
            </a:r>
            <a:endParaRPr sz="2000" b="0" i="0" u="none" strike="noStrike" cap="none">
              <a:solidFill>
                <a:srgbClr val="333F50"/>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pic>
        <p:nvPicPr>
          <p:cNvPr id="784" name="Google Shape;784;p25"/>
          <p:cNvPicPr preferRelativeResize="0"/>
          <p:nvPr/>
        </p:nvPicPr>
        <p:blipFill rotWithShape="1">
          <a:blip r:embed="rId3">
            <a:alphaModFix/>
          </a:blip>
          <a:srcRect b="15757"/>
          <a:stretch/>
        </p:blipFill>
        <p:spPr>
          <a:xfrm flipH="1">
            <a:off x="-1" y="0"/>
            <a:ext cx="12214103" cy="6858000"/>
          </a:xfrm>
          <a:prstGeom prst="rect">
            <a:avLst/>
          </a:prstGeom>
          <a:noFill/>
          <a:ln>
            <a:noFill/>
          </a:ln>
        </p:spPr>
      </p:pic>
      <p:pic>
        <p:nvPicPr>
          <p:cNvPr id="785" name="Google Shape;785;p25" descr="A black and white logo&#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027920" y="449923"/>
            <a:ext cx="1811658" cy="564673"/>
          </a:xfrm>
          <a:prstGeom prst="rect">
            <a:avLst/>
          </a:prstGeom>
          <a:noFill/>
          <a:ln>
            <a:noFill/>
          </a:ln>
        </p:spPr>
      </p:pic>
      <p:sp>
        <p:nvSpPr>
          <p:cNvPr id="786" name="Google Shape;786;p25"/>
          <p:cNvSpPr/>
          <p:nvPr/>
        </p:nvSpPr>
        <p:spPr>
          <a:xfrm>
            <a:off x="352422" y="1612900"/>
            <a:ext cx="6505578" cy="4914900"/>
          </a:xfrm>
          <a:prstGeom prst="roundRect">
            <a:avLst>
              <a:gd name="adj" fmla="val 2445"/>
            </a:avLst>
          </a:prstGeom>
          <a:gradFill>
            <a:gsLst>
              <a:gs pos="0">
                <a:srgbClr val="1C2530">
                  <a:alpha val="81960"/>
                </a:srgbClr>
              </a:gs>
              <a:gs pos="100000">
                <a:srgbClr val="333F50">
                  <a:alpha val="63921"/>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787" name="Google Shape;787;p25"/>
          <p:cNvSpPr txBox="1"/>
          <p:nvPr/>
        </p:nvSpPr>
        <p:spPr>
          <a:xfrm>
            <a:off x="352422" y="1807017"/>
            <a:ext cx="6315078" cy="4576762"/>
          </a:xfrm>
          <a:prstGeom prst="rect">
            <a:avLst/>
          </a:prstGeom>
          <a:noFill/>
          <a:ln>
            <a:noFill/>
          </a:ln>
        </p:spPr>
        <p:txBody>
          <a:bodyPr spcFirstLastPara="1" wrap="square" lIns="91425" tIns="45700" rIns="91425" bIns="45700" anchor="t" anchorCtr="0">
            <a:noAutofit/>
          </a:bodyPr>
          <a:lstStyle/>
          <a:p>
            <a:pPr marL="525776" marR="0" lvl="0" indent="-342900" algn="l" rtl="0">
              <a:lnSpc>
                <a:spcPct val="90000"/>
              </a:lnSpc>
              <a:spcBef>
                <a:spcPts val="0"/>
              </a:spcBef>
              <a:spcAft>
                <a:spcPts val="0"/>
              </a:spcAft>
              <a:buClr>
                <a:srgbClr val="FFFFFF"/>
              </a:buClr>
              <a:buSzPts val="2400"/>
              <a:buFont typeface="Roboto"/>
              <a:buChar char="»"/>
            </a:pPr>
            <a:r>
              <a:rPr lang="en-US" sz="2400" b="0" i="0" u="none" strike="noStrike" cap="none" dirty="0">
                <a:solidFill>
                  <a:srgbClr val="FFFFFF"/>
                </a:solidFill>
                <a:latin typeface="Roboto"/>
                <a:ea typeface="Roboto"/>
                <a:cs typeface="Roboto"/>
                <a:sym typeface="Roboto"/>
              </a:rPr>
              <a:t>Conducting independent data-driven research on Occupational Safety &amp; Health.</a:t>
            </a:r>
            <a:endParaRPr dirty="0"/>
          </a:p>
          <a:p>
            <a:pPr marL="525776" marR="0" lvl="0" indent="-342900" algn="l" rtl="0">
              <a:lnSpc>
                <a:spcPct val="90000"/>
              </a:lnSpc>
              <a:spcBef>
                <a:spcPts val="1200"/>
              </a:spcBef>
              <a:spcAft>
                <a:spcPts val="0"/>
              </a:spcAft>
              <a:buClr>
                <a:srgbClr val="FFFFFF"/>
              </a:buClr>
              <a:buSzPts val="2400"/>
              <a:buFont typeface="Roboto"/>
              <a:buChar char="»"/>
            </a:pPr>
            <a:r>
              <a:rPr lang="en-US" sz="2400" b="0" i="0" u="none" strike="noStrike" cap="none" dirty="0">
                <a:solidFill>
                  <a:srgbClr val="FFFFFF"/>
                </a:solidFill>
                <a:latin typeface="Roboto"/>
                <a:ea typeface="Roboto"/>
                <a:cs typeface="Roboto"/>
                <a:sym typeface="Roboto"/>
              </a:rPr>
              <a:t>Heat stress, pay, contracting, vulnerable workers, change management</a:t>
            </a:r>
            <a:endParaRPr dirty="0"/>
          </a:p>
          <a:p>
            <a:pPr marL="525776" marR="0" lvl="0" indent="-342900" algn="l" rtl="0">
              <a:lnSpc>
                <a:spcPct val="90000"/>
              </a:lnSpc>
              <a:spcBef>
                <a:spcPts val="1200"/>
              </a:spcBef>
              <a:spcAft>
                <a:spcPts val="0"/>
              </a:spcAft>
              <a:buClr>
                <a:srgbClr val="FFFFFF"/>
              </a:buClr>
              <a:buSzPts val="2400"/>
              <a:buFont typeface="Roboto"/>
              <a:buChar char="»"/>
            </a:pPr>
            <a:r>
              <a:rPr lang="en-US" sz="2400" b="0" i="0" u="none" strike="noStrike" cap="none" dirty="0">
                <a:solidFill>
                  <a:srgbClr val="FFFFFF"/>
                </a:solidFill>
                <a:latin typeface="Roboto"/>
                <a:ea typeface="Roboto"/>
                <a:cs typeface="Roboto"/>
                <a:sym typeface="Roboto"/>
              </a:rPr>
              <a:t>Collaborating with global research institutions.  </a:t>
            </a:r>
            <a:endParaRPr dirty="0"/>
          </a:p>
          <a:p>
            <a:pPr marL="525776" marR="0" lvl="0" indent="-342900" algn="l" rtl="0">
              <a:lnSpc>
                <a:spcPct val="90000"/>
              </a:lnSpc>
              <a:spcBef>
                <a:spcPts val="1200"/>
              </a:spcBef>
              <a:spcAft>
                <a:spcPts val="0"/>
              </a:spcAft>
              <a:buClr>
                <a:srgbClr val="FFFFFF"/>
              </a:buClr>
              <a:buSzPts val="2400"/>
              <a:buFont typeface="Roboto"/>
              <a:buChar char="»"/>
            </a:pPr>
            <a:r>
              <a:rPr lang="en-US" sz="2400" b="0" i="0" u="none" strike="noStrike" cap="none" dirty="0">
                <a:solidFill>
                  <a:srgbClr val="FFFFFF"/>
                </a:solidFill>
                <a:latin typeface="Roboto"/>
                <a:ea typeface="Roboto"/>
                <a:cs typeface="Roboto"/>
                <a:sym typeface="Roboto"/>
              </a:rPr>
              <a:t>Teams in multiple continents</a:t>
            </a:r>
            <a:endParaRPr dirty="0"/>
          </a:p>
          <a:p>
            <a:pPr marL="525776" marR="0" lvl="0" indent="-342900" algn="l" rtl="0">
              <a:lnSpc>
                <a:spcPct val="90000"/>
              </a:lnSpc>
              <a:spcBef>
                <a:spcPts val="2000"/>
              </a:spcBef>
              <a:spcAft>
                <a:spcPts val="1200"/>
              </a:spcAft>
              <a:buClr>
                <a:srgbClr val="FFFFFF"/>
              </a:buClr>
              <a:buSzPts val="2400"/>
              <a:buFont typeface="Roboto"/>
              <a:buChar char="»"/>
            </a:pPr>
            <a:r>
              <a:rPr lang="en-US" sz="2400" b="0" i="0" u="none" strike="noStrike" cap="none" dirty="0">
                <a:solidFill>
                  <a:srgbClr val="FFFFFF"/>
                </a:solidFill>
                <a:latin typeface="Roboto"/>
                <a:ea typeface="Roboto"/>
                <a:cs typeface="Roboto"/>
                <a:sym typeface="Roboto"/>
              </a:rPr>
              <a:t>Evidence-based legal and policy frameworks to businesses, workers and governments. DD reporting </a:t>
            </a:r>
            <a:endParaRPr sz="1800" b="0" i="0" u="none" strike="noStrike" cap="none" dirty="0">
              <a:solidFill>
                <a:srgbClr val="FFFFFF"/>
              </a:solidFill>
              <a:latin typeface="Roboto"/>
              <a:ea typeface="Roboto"/>
              <a:cs typeface="Roboto"/>
              <a:sym typeface="Roboto"/>
            </a:endParaRPr>
          </a:p>
        </p:txBody>
      </p:sp>
      <p:sp>
        <p:nvSpPr>
          <p:cNvPr id="788" name="Google Shape;788;p25"/>
          <p:cNvSpPr txBox="1"/>
          <p:nvPr/>
        </p:nvSpPr>
        <p:spPr>
          <a:xfrm>
            <a:off x="352422" y="131720"/>
            <a:ext cx="7826378" cy="120107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b="1" i="0" u="none" strike="noStrike" cap="none">
                <a:solidFill>
                  <a:schemeClr val="lt1"/>
                </a:solidFill>
                <a:latin typeface="Roboto"/>
                <a:ea typeface="Roboto"/>
                <a:cs typeface="Roboto"/>
                <a:sym typeface="Roboto"/>
              </a:rPr>
              <a:t>A Global Research &amp; Advisory NGO</a:t>
            </a:r>
            <a:endParaRPr sz="3600" b="1" i="0" u="none" strike="noStrike" cap="none">
              <a:solidFill>
                <a:schemeClr val="lt1"/>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5579A-6902-6C64-A922-29246B7880AC}"/>
            </a:ext>
          </a:extLst>
        </p:cNvPr>
        <p:cNvGrpSpPr/>
        <p:nvPr/>
      </p:nvGrpSpPr>
      <p:grpSpPr>
        <a:xfrm>
          <a:off x="0" y="0"/>
          <a:ext cx="0" cy="0"/>
          <a:chOff x="0" y="0"/>
          <a:chExt cx="0" cy="0"/>
        </a:xfrm>
      </p:grpSpPr>
      <p:sp>
        <p:nvSpPr>
          <p:cNvPr id="2" name="Google Shape;66;p15">
            <a:extLst>
              <a:ext uri="{FF2B5EF4-FFF2-40B4-BE49-F238E27FC236}">
                <a16:creationId xmlns:a16="http://schemas.microsoft.com/office/drawing/2014/main" id="{08706CB2-30F0-68EF-6A78-6826DB1577B8}"/>
              </a:ext>
            </a:extLst>
          </p:cNvPr>
          <p:cNvSpPr txBox="1">
            <a:spLocks/>
          </p:cNvSpPr>
          <p:nvPr/>
        </p:nvSpPr>
        <p:spPr>
          <a:xfrm>
            <a:off x="310825" y="117411"/>
            <a:ext cx="11360800" cy="763600"/>
          </a:xfrm>
          <a:prstGeom prst="rect">
            <a:avLst/>
          </a:prstGeom>
          <a:noFill/>
          <a:ln>
            <a:noFill/>
          </a:ln>
        </p:spPr>
        <p:txBody>
          <a:bodyPr spcFirstLastPara="1" vert="horz" wrap="square" lIns="121920" tIns="60959" rIns="121920" bIns="60959" rtlCol="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333F50">
                  <a:lumMod val="75000"/>
                  <a:lumOff val="25000"/>
                </a:srgbClr>
              </a:buClr>
              <a:buSzPct val="100000"/>
              <a:buFont typeface="Arial"/>
              <a:buNone/>
              <a:tabLst/>
              <a:defRPr/>
            </a:pPr>
            <a:r>
              <a:rPr lang="en-US" sz="4000" b="1" kern="1200" dirty="0">
                <a:solidFill>
                  <a:srgbClr val="333F50"/>
                </a:solidFill>
              </a:rPr>
              <a:t>Changes made in Spain</a:t>
            </a:r>
            <a:endParaRPr kumimoji="0" lang="en-US" sz="3200" b="1" i="0" u="none" strike="noStrike" kern="0" cap="none" spc="0" normalizeH="0" baseline="0" noProof="0" dirty="0">
              <a:ln>
                <a:noFill/>
              </a:ln>
              <a:solidFill>
                <a:srgbClr val="333F50"/>
              </a:solidFill>
              <a:effectLst/>
              <a:uLnTx/>
              <a:uFillTx/>
              <a:latin typeface="Arial"/>
              <a:cs typeface="Arial"/>
              <a:sym typeface="Georgia"/>
            </a:endParaRPr>
          </a:p>
        </p:txBody>
      </p:sp>
      <p:sp>
        <p:nvSpPr>
          <p:cNvPr id="7" name="Rectangle: Rounded Corners 6">
            <a:extLst>
              <a:ext uri="{FF2B5EF4-FFF2-40B4-BE49-F238E27FC236}">
                <a16:creationId xmlns:a16="http://schemas.microsoft.com/office/drawing/2014/main" id="{E3B3FBB1-9682-A37D-2B13-F74EABDC3BFB}"/>
              </a:ext>
            </a:extLst>
          </p:cNvPr>
          <p:cNvSpPr/>
          <p:nvPr/>
        </p:nvSpPr>
        <p:spPr>
          <a:xfrm>
            <a:off x="471577" y="1114305"/>
            <a:ext cx="5454856" cy="2638186"/>
          </a:xfrm>
          <a:prstGeom prst="roundRect">
            <a:avLst>
              <a:gd name="adj" fmla="val 5974"/>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333F50"/>
              </a:solidFill>
              <a:effectLst/>
              <a:uLnTx/>
              <a:uFillTx/>
              <a:latin typeface="Roboto"/>
              <a:ea typeface="+mn-ea"/>
              <a:cs typeface="+mn-cs"/>
            </a:endParaRPr>
          </a:p>
        </p:txBody>
      </p:sp>
      <p:sp>
        <p:nvSpPr>
          <p:cNvPr id="18" name="Rectangle: Rounded Corners 17">
            <a:extLst>
              <a:ext uri="{FF2B5EF4-FFF2-40B4-BE49-F238E27FC236}">
                <a16:creationId xmlns:a16="http://schemas.microsoft.com/office/drawing/2014/main" id="{4A7E7C19-0213-4E5F-93E6-77590CECFB9D}"/>
              </a:ext>
            </a:extLst>
          </p:cNvPr>
          <p:cNvSpPr/>
          <p:nvPr/>
        </p:nvSpPr>
        <p:spPr>
          <a:xfrm>
            <a:off x="6216770" y="1114305"/>
            <a:ext cx="5454856" cy="2638186"/>
          </a:xfrm>
          <a:prstGeom prst="roundRect">
            <a:avLst>
              <a:gd name="adj" fmla="val 6301"/>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333F50"/>
              </a:solidFill>
              <a:effectLst/>
              <a:uLnTx/>
              <a:uFillTx/>
              <a:latin typeface="Roboto"/>
              <a:ea typeface="+mn-ea"/>
              <a:cs typeface="+mn-cs"/>
            </a:endParaRPr>
          </a:p>
        </p:txBody>
      </p:sp>
      <p:sp>
        <p:nvSpPr>
          <p:cNvPr id="19" name="Rectangle: Rounded Corners 18">
            <a:extLst>
              <a:ext uri="{FF2B5EF4-FFF2-40B4-BE49-F238E27FC236}">
                <a16:creationId xmlns:a16="http://schemas.microsoft.com/office/drawing/2014/main" id="{7E6D609B-8887-4F35-C2CB-04540CC7344A}"/>
              </a:ext>
            </a:extLst>
          </p:cNvPr>
          <p:cNvSpPr/>
          <p:nvPr/>
        </p:nvSpPr>
        <p:spPr>
          <a:xfrm>
            <a:off x="471577" y="3985785"/>
            <a:ext cx="5454856" cy="2638186"/>
          </a:xfrm>
          <a:prstGeom prst="roundRect">
            <a:avLst>
              <a:gd name="adj" fmla="val 4993"/>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333F50"/>
              </a:solidFill>
              <a:effectLst/>
              <a:uLnTx/>
              <a:uFillTx/>
              <a:latin typeface="Roboto"/>
              <a:ea typeface="+mn-ea"/>
              <a:cs typeface="+mn-cs"/>
            </a:endParaRPr>
          </a:p>
        </p:txBody>
      </p:sp>
      <p:sp>
        <p:nvSpPr>
          <p:cNvPr id="20" name="Rectangle: Rounded Corners 19">
            <a:extLst>
              <a:ext uri="{FF2B5EF4-FFF2-40B4-BE49-F238E27FC236}">
                <a16:creationId xmlns:a16="http://schemas.microsoft.com/office/drawing/2014/main" id="{41DC2016-12FF-7A56-AB64-2DE7E1702CB4}"/>
              </a:ext>
            </a:extLst>
          </p:cNvPr>
          <p:cNvSpPr/>
          <p:nvPr/>
        </p:nvSpPr>
        <p:spPr>
          <a:xfrm>
            <a:off x="6216770" y="3985785"/>
            <a:ext cx="5454856" cy="2638186"/>
          </a:xfrm>
          <a:prstGeom prst="roundRect">
            <a:avLst>
              <a:gd name="adj" fmla="val 5974"/>
            </a:avLst>
          </a:prstGeom>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333F50"/>
              </a:solidFill>
              <a:effectLst/>
              <a:uLnTx/>
              <a:uFillTx/>
              <a:latin typeface="Roboto"/>
              <a:ea typeface="+mn-ea"/>
              <a:cs typeface="+mn-cs"/>
            </a:endParaRPr>
          </a:p>
        </p:txBody>
      </p:sp>
      <p:sp>
        <p:nvSpPr>
          <p:cNvPr id="25" name="TextBox 24">
            <a:extLst>
              <a:ext uri="{FF2B5EF4-FFF2-40B4-BE49-F238E27FC236}">
                <a16:creationId xmlns:a16="http://schemas.microsoft.com/office/drawing/2014/main" id="{865E535A-1711-8EAA-EF4F-5542C8CEC4BE}"/>
              </a:ext>
            </a:extLst>
          </p:cNvPr>
          <p:cNvSpPr txBox="1"/>
          <p:nvPr/>
        </p:nvSpPr>
        <p:spPr>
          <a:xfrm>
            <a:off x="520373" y="1189687"/>
            <a:ext cx="2921563"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33F50"/>
                </a:solidFill>
                <a:effectLst/>
                <a:uLnTx/>
                <a:uFillTx/>
                <a:latin typeface="Roboto"/>
                <a:ea typeface="+mn-ea"/>
                <a:cs typeface="+mn-cs"/>
              </a:rPr>
              <a:t>Shade &amp; Seating</a:t>
            </a:r>
            <a:endParaRPr kumimoji="0" lang="en-US" sz="1800" b="0" i="0" u="none" strike="noStrike" kern="1200" cap="none" spc="0" normalizeH="0" baseline="0" noProof="0" dirty="0">
              <a:ln>
                <a:noFill/>
              </a:ln>
              <a:solidFill>
                <a:srgbClr val="333F50"/>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F50"/>
                </a:solidFill>
                <a:effectLst/>
                <a:uLnTx/>
                <a:uFillTx/>
                <a:latin typeface="Roboto"/>
                <a:ea typeface="+mn-ea"/>
                <a:cs typeface="+mn-cs"/>
              </a:rPr>
              <a:t>Evaluate and improve mobile dining areas to provide adequate shade and seating for all workers during breaks. Increase shaded areas across the workplace.</a:t>
            </a:r>
            <a:endParaRPr kumimoji="0" lang="en-US" sz="1800" b="1" i="0" u="none" strike="noStrike" kern="1200" cap="none" spc="0" normalizeH="0" baseline="0" noProof="0" dirty="0">
              <a:ln>
                <a:noFill/>
              </a:ln>
              <a:solidFill>
                <a:srgbClr val="333F50"/>
              </a:solidFill>
              <a:effectLst/>
              <a:uLnTx/>
              <a:uFillTx/>
              <a:latin typeface="Roboto"/>
              <a:ea typeface="+mn-ea"/>
              <a:cs typeface="+mn-cs"/>
            </a:endParaRPr>
          </a:p>
        </p:txBody>
      </p:sp>
      <p:sp>
        <p:nvSpPr>
          <p:cNvPr id="26" name="TextBox 25">
            <a:extLst>
              <a:ext uri="{FF2B5EF4-FFF2-40B4-BE49-F238E27FC236}">
                <a16:creationId xmlns:a16="http://schemas.microsoft.com/office/drawing/2014/main" id="{D1EA791E-E15B-32BE-983A-50668C3BFEA4}"/>
              </a:ext>
            </a:extLst>
          </p:cNvPr>
          <p:cNvSpPr txBox="1"/>
          <p:nvPr/>
        </p:nvSpPr>
        <p:spPr>
          <a:xfrm>
            <a:off x="6265568" y="1189687"/>
            <a:ext cx="2921563"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33F50"/>
                </a:solidFill>
                <a:effectLst/>
                <a:uLnTx/>
                <a:uFillTx/>
                <a:latin typeface="Roboto"/>
                <a:ea typeface="+mn-ea"/>
                <a:cs typeface="+mn-cs"/>
              </a:rPr>
              <a:t>Hydration Protocol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F50"/>
                </a:solidFill>
                <a:effectLst/>
                <a:uLnTx/>
                <a:uFillTx/>
                <a:latin typeface="Roboto"/>
                <a:ea typeface="+mn-ea"/>
                <a:cs typeface="+mn-cs"/>
              </a:rPr>
              <a:t>Set up a structured hydration scheme with worker training on intake requirements and heat stress prevention. Include scheduled 10-minute water breaks.</a:t>
            </a:r>
            <a:endParaRPr kumimoji="0" lang="en-US" sz="1800" b="1" i="0" u="none" strike="noStrike" kern="1200" cap="none" spc="0" normalizeH="0" baseline="0" noProof="0" dirty="0">
              <a:ln>
                <a:noFill/>
              </a:ln>
              <a:solidFill>
                <a:srgbClr val="333F50"/>
              </a:solidFill>
              <a:effectLst/>
              <a:uLnTx/>
              <a:uFillTx/>
              <a:latin typeface="Roboto"/>
              <a:ea typeface="+mn-ea"/>
              <a:cs typeface="+mn-cs"/>
            </a:endParaRPr>
          </a:p>
        </p:txBody>
      </p:sp>
      <p:sp>
        <p:nvSpPr>
          <p:cNvPr id="27" name="TextBox 26">
            <a:extLst>
              <a:ext uri="{FF2B5EF4-FFF2-40B4-BE49-F238E27FC236}">
                <a16:creationId xmlns:a16="http://schemas.microsoft.com/office/drawing/2014/main" id="{05E7ECA3-C48C-0D0E-4AF9-3C68DACE3681}"/>
              </a:ext>
            </a:extLst>
          </p:cNvPr>
          <p:cNvSpPr txBox="1"/>
          <p:nvPr/>
        </p:nvSpPr>
        <p:spPr>
          <a:xfrm>
            <a:off x="520373" y="4062284"/>
            <a:ext cx="2921563"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33F50"/>
                </a:solidFill>
                <a:effectLst/>
                <a:uLnTx/>
                <a:uFillTx/>
                <a:latin typeface="Roboto"/>
                <a:ea typeface="+mn-ea"/>
                <a:cs typeface="+mn-cs"/>
              </a:rPr>
              <a:t>PPE Consistency</a:t>
            </a:r>
            <a:r>
              <a:rPr kumimoji="0" lang="en-US" sz="1800" b="0" i="0" u="none" strike="noStrike" kern="1200" cap="none" spc="0" normalizeH="0" baseline="0" noProof="0" dirty="0">
                <a:ln>
                  <a:noFill/>
                </a:ln>
                <a:solidFill>
                  <a:srgbClr val="333F50"/>
                </a:solidFill>
                <a:effectLst/>
                <a:uLnTx/>
                <a:uFillTx/>
                <a:latin typeface="Roboto"/>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F50"/>
                </a:solidFill>
                <a:effectLst/>
                <a:uLnTx/>
                <a:uFillTx/>
                <a:latin typeface="Roboto"/>
                <a:ea typeface="+mn-ea"/>
                <a:cs typeface="+mn-cs"/>
              </a:rPr>
              <a:t>Ensure PPE is used uniformly across all activities, with priority on improving heat-relevant items like hats.</a:t>
            </a:r>
            <a:endParaRPr kumimoji="0" lang="en-US" sz="1800" b="1" i="0" u="none" strike="noStrike" kern="1200" cap="none" spc="0" normalizeH="0" baseline="0" noProof="0" dirty="0">
              <a:ln>
                <a:noFill/>
              </a:ln>
              <a:solidFill>
                <a:srgbClr val="333F50"/>
              </a:solidFill>
              <a:effectLst/>
              <a:uLnTx/>
              <a:uFillTx/>
              <a:latin typeface="Roboto"/>
              <a:ea typeface="+mn-ea"/>
              <a:cs typeface="+mn-cs"/>
            </a:endParaRPr>
          </a:p>
        </p:txBody>
      </p:sp>
      <p:sp>
        <p:nvSpPr>
          <p:cNvPr id="28" name="TextBox 27">
            <a:extLst>
              <a:ext uri="{FF2B5EF4-FFF2-40B4-BE49-F238E27FC236}">
                <a16:creationId xmlns:a16="http://schemas.microsoft.com/office/drawing/2014/main" id="{06912D91-772B-FBB3-E7EC-BE2360C7C088}"/>
              </a:ext>
            </a:extLst>
          </p:cNvPr>
          <p:cNvSpPr txBox="1"/>
          <p:nvPr/>
        </p:nvSpPr>
        <p:spPr>
          <a:xfrm>
            <a:off x="6265568" y="4062284"/>
            <a:ext cx="2921563"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33F50"/>
                </a:solidFill>
                <a:effectLst/>
                <a:uLnTx/>
                <a:uFillTx/>
                <a:latin typeface="Roboto"/>
                <a:ea typeface="+mn-ea"/>
                <a:cs typeface="+mn-cs"/>
              </a:rPr>
              <a:t>Work Schedule Adjustment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33F50"/>
                </a:solidFill>
                <a:effectLst/>
                <a:uLnTx/>
                <a:uFillTx/>
                <a:latin typeface="Roboto"/>
                <a:ea typeface="+mn-ea"/>
                <a:cs typeface="+mn-cs"/>
              </a:rPr>
              <a:t>Assess feasibility of shifting greenhouse seedling work to earlier hours to avoid peak heat exposure.</a:t>
            </a:r>
            <a:endParaRPr kumimoji="0" lang="en-US" sz="1800" b="1" i="0" u="none" strike="noStrike" kern="1200" cap="none" spc="0" normalizeH="0" baseline="0" noProof="0" dirty="0">
              <a:ln>
                <a:noFill/>
              </a:ln>
              <a:solidFill>
                <a:srgbClr val="333F50"/>
              </a:solidFill>
              <a:effectLst/>
              <a:uLnTx/>
              <a:uFillTx/>
              <a:latin typeface="Roboto"/>
              <a:ea typeface="+mn-ea"/>
              <a:cs typeface="+mn-cs"/>
            </a:endParaRPr>
          </a:p>
        </p:txBody>
      </p:sp>
      <p:pic>
        <p:nvPicPr>
          <p:cNvPr id="31" name="Imagen 2">
            <a:extLst>
              <a:ext uri="{FF2B5EF4-FFF2-40B4-BE49-F238E27FC236}">
                <a16:creationId xmlns:a16="http://schemas.microsoft.com/office/drawing/2014/main" id="{10626EDA-587A-B52D-8DC0-8E4629314D85}"/>
              </a:ext>
            </a:extLst>
          </p:cNvPr>
          <p:cNvPicPr>
            <a:picLocks noChangeAspect="1"/>
          </p:cNvPicPr>
          <p:nvPr/>
        </p:nvPicPr>
        <p:blipFill rotWithShape="1">
          <a:blip r:embed="rId3"/>
          <a:srcRect l="16552" t="2939" r="16552" b="2939"/>
          <a:stretch>
            <a:fillRect/>
          </a:stretch>
        </p:blipFill>
        <p:spPr>
          <a:xfrm>
            <a:off x="3660343" y="1415874"/>
            <a:ext cx="2035048" cy="2035048"/>
          </a:xfrm>
          <a:prstGeom prst="roundRect">
            <a:avLst>
              <a:gd name="adj" fmla="val 5771"/>
            </a:avLst>
          </a:prstGeom>
        </p:spPr>
      </p:pic>
      <p:pic>
        <p:nvPicPr>
          <p:cNvPr id="34" name="Imagen 2">
            <a:extLst>
              <a:ext uri="{FF2B5EF4-FFF2-40B4-BE49-F238E27FC236}">
                <a16:creationId xmlns:a16="http://schemas.microsoft.com/office/drawing/2014/main" id="{A017E1A7-42A2-1A3D-073C-CC27B725C3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9536" t="29040" r="50000" b="17007"/>
          <a:stretch>
            <a:fillRect/>
          </a:stretch>
        </p:blipFill>
        <p:spPr>
          <a:xfrm>
            <a:off x="3660343" y="4287354"/>
            <a:ext cx="2035048" cy="2035048"/>
          </a:xfrm>
          <a:prstGeom prst="roundRect">
            <a:avLst>
              <a:gd name="adj" fmla="val 5771"/>
            </a:avLst>
          </a:prstGeom>
        </p:spPr>
      </p:pic>
      <p:pic>
        <p:nvPicPr>
          <p:cNvPr id="35" name="Imagen 2">
            <a:extLst>
              <a:ext uri="{FF2B5EF4-FFF2-40B4-BE49-F238E27FC236}">
                <a16:creationId xmlns:a16="http://schemas.microsoft.com/office/drawing/2014/main" id="{7E657FF6-DFE5-2E00-F6FA-F7F9C969E7D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11" r="23539"/>
          <a:stretch>
            <a:fillRect/>
          </a:stretch>
        </p:blipFill>
        <p:spPr>
          <a:xfrm>
            <a:off x="9411854" y="4287354"/>
            <a:ext cx="2035048" cy="2035048"/>
          </a:xfrm>
          <a:prstGeom prst="roundRect">
            <a:avLst>
              <a:gd name="adj" fmla="val 5771"/>
            </a:avLst>
          </a:prstGeom>
        </p:spPr>
      </p:pic>
      <p:pic>
        <p:nvPicPr>
          <p:cNvPr id="38" name="Imagen 2">
            <a:extLst>
              <a:ext uri="{FF2B5EF4-FFF2-40B4-BE49-F238E27FC236}">
                <a16:creationId xmlns:a16="http://schemas.microsoft.com/office/drawing/2014/main" id="{BF886506-1BE2-9102-7FB8-DEA9990BE061}"/>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colorTemperature colorTemp="5300"/>
                    </a14:imgEffect>
                  </a14:imgLayer>
                </a14:imgProps>
              </a:ext>
              <a:ext uri="{28A0092B-C50C-407E-A947-70E740481C1C}">
                <a14:useLocalDpi xmlns:a14="http://schemas.microsoft.com/office/drawing/2010/main"/>
              </a:ext>
            </a:extLst>
          </a:blip>
          <a:srcRect t="4698" r="9944" b="27760"/>
          <a:stretch>
            <a:fillRect/>
          </a:stretch>
        </p:blipFill>
        <p:spPr>
          <a:xfrm>
            <a:off x="9411854" y="1415874"/>
            <a:ext cx="2035048" cy="2035048"/>
          </a:xfrm>
          <a:prstGeom prst="roundRect">
            <a:avLst>
              <a:gd name="adj" fmla="val 5771"/>
            </a:avLst>
          </a:prstGeom>
        </p:spPr>
      </p:pic>
    </p:spTree>
    <p:extLst>
      <p:ext uri="{BB962C8B-B14F-4D97-AF65-F5344CB8AC3E}">
        <p14:creationId xmlns:p14="http://schemas.microsoft.com/office/powerpoint/2010/main" val="4103129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hord 18">
            <a:extLst>
              <a:ext uri="{FF2B5EF4-FFF2-40B4-BE49-F238E27FC236}">
                <a16:creationId xmlns:a16="http://schemas.microsoft.com/office/drawing/2014/main" id="{A840BFD9-1EC2-7FFA-193E-7D8C8F258095}"/>
              </a:ext>
            </a:extLst>
          </p:cNvPr>
          <p:cNvSpPr/>
          <p:nvPr/>
        </p:nvSpPr>
        <p:spPr>
          <a:xfrm>
            <a:off x="4415858" y="5038149"/>
            <a:ext cx="3360284" cy="3360284"/>
          </a:xfrm>
          <a:prstGeom prst="chord">
            <a:avLst>
              <a:gd name="adj1" fmla="val 10274816"/>
              <a:gd name="adj2" fmla="val 521532"/>
            </a:avLst>
          </a:prstGeom>
          <a:solidFill>
            <a:schemeClr val="accent4"/>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Roboto"/>
              <a:ea typeface="+mn-ea"/>
              <a:cs typeface="+mn-cs"/>
              <a:sym typeface="Arial"/>
            </a:endParaRPr>
          </a:p>
        </p:txBody>
      </p:sp>
      <p:sp>
        <p:nvSpPr>
          <p:cNvPr id="2" name="Google Shape;109;g1e6cfdf4f64_0_2">
            <a:extLst>
              <a:ext uri="{FF2B5EF4-FFF2-40B4-BE49-F238E27FC236}">
                <a16:creationId xmlns:a16="http://schemas.microsoft.com/office/drawing/2014/main" id="{7E29011E-22E2-BFFA-1165-EF3F2E6CC678}"/>
              </a:ext>
            </a:extLst>
          </p:cNvPr>
          <p:cNvSpPr txBox="1">
            <a:spLocks/>
          </p:cNvSpPr>
          <p:nvPr/>
        </p:nvSpPr>
        <p:spPr>
          <a:xfrm>
            <a:off x="317203" y="0"/>
            <a:ext cx="10960397" cy="93924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Roboto" panose="02000000000000000000" pitchFamily="2" charset="0"/>
                <a:ea typeface="Roboto" panose="02000000000000000000" pitchFamily="2" charset="0"/>
                <a:cs typeface="Inter" panose="02000503000000020004" pitchFamily="50" charset="0"/>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4000"/>
              <a:buFont typeface="Calibri"/>
              <a:buNone/>
              <a:tabLst/>
              <a:defRPr/>
            </a:pPr>
            <a:r>
              <a:rPr kumimoji="0" lang="en-US" sz="3600" b="1" i="0" u="none" strike="noStrike" kern="0" cap="none" spc="0" normalizeH="0" baseline="0" noProof="0" dirty="0">
                <a:ln>
                  <a:noFill/>
                </a:ln>
                <a:solidFill>
                  <a:srgbClr val="333F50"/>
                </a:solidFill>
                <a:effectLst/>
                <a:uLnTx/>
                <a:uFillTx/>
                <a:latin typeface="Roboto"/>
                <a:ea typeface="Roboto"/>
                <a:cs typeface="Roboto"/>
                <a:sym typeface="Roboto"/>
              </a:rPr>
              <a:t>What Municipalities &amp; Provinces Can Do</a:t>
            </a:r>
            <a:endParaRPr kumimoji="0" lang="en-US" sz="3600" b="0" i="1" u="none" strike="noStrike" kern="0" cap="none" spc="0" normalizeH="0" baseline="0" noProof="0" dirty="0">
              <a:ln>
                <a:noFill/>
              </a:ln>
              <a:solidFill>
                <a:srgbClr val="333F50"/>
              </a:solidFill>
              <a:effectLst/>
              <a:uLnTx/>
              <a:uFillTx/>
              <a:latin typeface="Roboto"/>
              <a:ea typeface="Roboto"/>
              <a:cs typeface="Roboto"/>
              <a:sym typeface="Roboto"/>
            </a:endParaRPr>
          </a:p>
        </p:txBody>
      </p:sp>
      <p:sp>
        <p:nvSpPr>
          <p:cNvPr id="3" name="Rectangle: Rounded Corners 2">
            <a:extLst>
              <a:ext uri="{FF2B5EF4-FFF2-40B4-BE49-F238E27FC236}">
                <a16:creationId xmlns:a16="http://schemas.microsoft.com/office/drawing/2014/main" id="{5B82F7D6-D151-8990-038E-8BEE18D38186}"/>
              </a:ext>
            </a:extLst>
          </p:cNvPr>
          <p:cNvSpPr/>
          <p:nvPr/>
        </p:nvSpPr>
        <p:spPr>
          <a:xfrm>
            <a:off x="374353" y="1077934"/>
            <a:ext cx="5172075" cy="4312627"/>
          </a:xfrm>
          <a:prstGeom prst="roundRect">
            <a:avLst>
              <a:gd name="adj" fmla="val 2118"/>
            </a:avLst>
          </a:prstGeom>
          <a:gradFill>
            <a:gsLst>
              <a:gs pos="0">
                <a:schemeClr val="accent3">
                  <a:satMod val="103000"/>
                  <a:lumMod val="102000"/>
                  <a:tint val="94000"/>
                </a:schemeClr>
              </a:gs>
              <a:gs pos="50000">
                <a:schemeClr val="accent3">
                  <a:satMod val="110000"/>
                  <a:lumMod val="100000"/>
                  <a:shade val="100000"/>
                  <a:alpha val="91000"/>
                </a:schemeClr>
              </a:gs>
              <a:gs pos="100000">
                <a:schemeClr val="accent3">
                  <a:lumMod val="99000"/>
                  <a:satMod val="120000"/>
                  <a:shade val="78000"/>
                  <a:alpha val="79000"/>
                </a:schemeClr>
              </a:gs>
            </a:gsLst>
          </a:gra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Roboto"/>
              <a:ea typeface="+mn-ea"/>
              <a:cs typeface="+mn-cs"/>
              <a:sym typeface="Arial"/>
            </a:endParaRPr>
          </a:p>
        </p:txBody>
      </p:sp>
      <p:pic>
        <p:nvPicPr>
          <p:cNvPr id="36" name="Picture 35">
            <a:extLst>
              <a:ext uri="{FF2B5EF4-FFF2-40B4-BE49-F238E27FC236}">
                <a16:creationId xmlns:a16="http://schemas.microsoft.com/office/drawing/2014/main" id="{6CA16CB6-B21E-2F63-B91E-4C4A707CC310}"/>
              </a:ext>
            </a:extLst>
          </p:cNvPr>
          <p:cNvPicPr>
            <a:picLocks noChangeAspect="1"/>
          </p:cNvPicPr>
          <p:nvPr/>
        </p:nvPicPr>
        <p:blipFill>
          <a:blip r:embed="rId3">
            <a:alphaModFix amt="56000"/>
          </a:blip>
          <a:srcRect t="6837" b="54223"/>
          <a:stretch>
            <a:fillRect/>
          </a:stretch>
        </p:blipFill>
        <p:spPr>
          <a:xfrm>
            <a:off x="374349" y="1077934"/>
            <a:ext cx="5084484" cy="3922799"/>
          </a:xfrm>
          <a:prstGeom prst="rect">
            <a:avLst/>
          </a:prstGeom>
        </p:spPr>
      </p:pic>
      <p:sp>
        <p:nvSpPr>
          <p:cNvPr id="4" name="Rectangle: Rounded Corners 3">
            <a:extLst>
              <a:ext uri="{FF2B5EF4-FFF2-40B4-BE49-F238E27FC236}">
                <a16:creationId xmlns:a16="http://schemas.microsoft.com/office/drawing/2014/main" id="{89FB5B35-8FDE-919D-4A64-50F3620FAEC0}"/>
              </a:ext>
            </a:extLst>
          </p:cNvPr>
          <p:cNvSpPr/>
          <p:nvPr/>
        </p:nvSpPr>
        <p:spPr>
          <a:xfrm>
            <a:off x="6645574" y="1077934"/>
            <a:ext cx="5172075" cy="4312627"/>
          </a:xfrm>
          <a:prstGeom prst="roundRect">
            <a:avLst>
              <a:gd name="adj" fmla="val 2118"/>
            </a:avLst>
          </a:prstGeom>
          <a:gradFill>
            <a:gsLst>
              <a:gs pos="0">
                <a:schemeClr val="accent3">
                  <a:satMod val="103000"/>
                  <a:lumMod val="102000"/>
                  <a:tint val="94000"/>
                </a:schemeClr>
              </a:gs>
              <a:gs pos="50000">
                <a:schemeClr val="accent3">
                  <a:satMod val="110000"/>
                  <a:lumMod val="100000"/>
                  <a:shade val="100000"/>
                  <a:alpha val="91000"/>
                </a:schemeClr>
              </a:gs>
              <a:gs pos="100000">
                <a:schemeClr val="accent3">
                  <a:lumMod val="99000"/>
                  <a:satMod val="120000"/>
                  <a:shade val="78000"/>
                  <a:alpha val="79000"/>
                </a:schemeClr>
              </a:gs>
            </a:gsLst>
          </a:gra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Roboto"/>
              <a:ea typeface="+mn-ea"/>
              <a:cs typeface="+mn-cs"/>
              <a:sym typeface="Arial"/>
            </a:endParaRPr>
          </a:p>
        </p:txBody>
      </p:sp>
      <p:pic>
        <p:nvPicPr>
          <p:cNvPr id="14" name="Picture 13">
            <a:extLst>
              <a:ext uri="{FF2B5EF4-FFF2-40B4-BE49-F238E27FC236}">
                <a16:creationId xmlns:a16="http://schemas.microsoft.com/office/drawing/2014/main" id="{6A0E64BC-1466-6F73-4A9F-046CA2053D5A}"/>
              </a:ext>
            </a:extLst>
          </p:cNvPr>
          <p:cNvPicPr>
            <a:picLocks noChangeAspect="1"/>
          </p:cNvPicPr>
          <p:nvPr/>
        </p:nvPicPr>
        <p:blipFill>
          <a:blip r:embed="rId4"/>
          <a:srcRect l="52153" r="391"/>
          <a:stretch>
            <a:fillRect/>
          </a:stretch>
        </p:blipFill>
        <p:spPr>
          <a:xfrm>
            <a:off x="7201599" y="1057600"/>
            <a:ext cx="4060021" cy="4110224"/>
          </a:xfrm>
          <a:prstGeom prst="rect">
            <a:avLst/>
          </a:prstGeom>
        </p:spPr>
      </p:pic>
      <p:sp>
        <p:nvSpPr>
          <p:cNvPr id="8" name="TextBox 7">
            <a:extLst>
              <a:ext uri="{FF2B5EF4-FFF2-40B4-BE49-F238E27FC236}">
                <a16:creationId xmlns:a16="http://schemas.microsoft.com/office/drawing/2014/main" id="{53119C3A-2518-A257-28BE-77D6EA166087}"/>
              </a:ext>
            </a:extLst>
          </p:cNvPr>
          <p:cNvSpPr txBox="1"/>
          <p:nvPr/>
        </p:nvSpPr>
        <p:spPr>
          <a:xfrm>
            <a:off x="374351" y="1077934"/>
            <a:ext cx="517207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333F50"/>
                </a:solidFill>
                <a:effectLst/>
                <a:uLnTx/>
                <a:uFillTx/>
                <a:latin typeface="Roboto"/>
                <a:cs typeface="Arial"/>
                <a:sym typeface="Arial"/>
              </a:rPr>
              <a:t>Protect your own outdoor workforce</a:t>
            </a:r>
          </a:p>
        </p:txBody>
      </p:sp>
      <p:sp>
        <p:nvSpPr>
          <p:cNvPr id="9" name="TextBox 8">
            <a:extLst>
              <a:ext uri="{FF2B5EF4-FFF2-40B4-BE49-F238E27FC236}">
                <a16:creationId xmlns:a16="http://schemas.microsoft.com/office/drawing/2014/main" id="{30D32424-770D-5577-50E7-F80755D33FDC}"/>
              </a:ext>
            </a:extLst>
          </p:cNvPr>
          <p:cNvSpPr txBox="1"/>
          <p:nvPr/>
        </p:nvSpPr>
        <p:spPr>
          <a:xfrm>
            <a:off x="6645573" y="1077934"/>
            <a:ext cx="517207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333F50"/>
                </a:solidFill>
                <a:effectLst/>
                <a:uLnTx/>
                <a:uFillTx/>
                <a:latin typeface="Roboto"/>
                <a:cs typeface="Arial"/>
                <a:sym typeface="Arial"/>
              </a:rPr>
              <a:t>Use procurement to drive standards</a:t>
            </a:r>
          </a:p>
        </p:txBody>
      </p:sp>
      <p:pic>
        <p:nvPicPr>
          <p:cNvPr id="13" name="Picture 12">
            <a:extLst>
              <a:ext uri="{FF2B5EF4-FFF2-40B4-BE49-F238E27FC236}">
                <a16:creationId xmlns:a16="http://schemas.microsoft.com/office/drawing/2014/main" id="{28ED1697-B1FF-AFEB-5A1D-C8F5A1B45E64}"/>
              </a:ext>
            </a:extLst>
          </p:cNvPr>
          <p:cNvPicPr>
            <a:picLocks noChangeAspect="1"/>
          </p:cNvPicPr>
          <p:nvPr/>
        </p:nvPicPr>
        <p:blipFill>
          <a:blip r:embed="rId4">
            <a:alphaModFix amt="90000"/>
          </a:blip>
          <a:srcRect t="15833" r="53114"/>
          <a:stretch>
            <a:fillRect/>
          </a:stretch>
        </p:blipFill>
        <p:spPr>
          <a:xfrm>
            <a:off x="834049" y="1596206"/>
            <a:ext cx="4203822" cy="3625487"/>
          </a:xfrm>
          <a:prstGeom prst="rect">
            <a:avLst/>
          </a:prstGeom>
        </p:spPr>
      </p:pic>
      <p:sp>
        <p:nvSpPr>
          <p:cNvPr id="26" name="Rectangle: Rounded Corners 25">
            <a:extLst>
              <a:ext uri="{FF2B5EF4-FFF2-40B4-BE49-F238E27FC236}">
                <a16:creationId xmlns:a16="http://schemas.microsoft.com/office/drawing/2014/main" id="{B83126AD-CB8A-ADA8-170E-9114260C76D0}"/>
              </a:ext>
            </a:extLst>
          </p:cNvPr>
          <p:cNvSpPr/>
          <p:nvPr/>
        </p:nvSpPr>
        <p:spPr>
          <a:xfrm>
            <a:off x="475502" y="3351875"/>
            <a:ext cx="4920916" cy="1951738"/>
          </a:xfrm>
          <a:prstGeom prst="roundRect">
            <a:avLst>
              <a:gd name="adj" fmla="val 8413"/>
            </a:avLst>
          </a:prstGeom>
          <a:gradFill flip="none" rotWithShape="1">
            <a:gsLst>
              <a:gs pos="0">
                <a:schemeClr val="accent1">
                  <a:lumMod val="67000"/>
                  <a:alpha val="82000"/>
                </a:schemeClr>
              </a:gs>
              <a:gs pos="100000">
                <a:schemeClr val="bg2">
                  <a:alpha val="91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a:ln>
                <a:noFill/>
              </a:ln>
              <a:solidFill>
                <a:srgbClr val="FFFFFF"/>
              </a:solidFill>
              <a:effectLst/>
              <a:uLnTx/>
              <a:uFillTx/>
              <a:latin typeface="Roboto"/>
              <a:ea typeface="+mn-ea"/>
              <a:cs typeface="+mn-cs"/>
              <a:sym typeface="Arial"/>
            </a:endParaRPr>
          </a:p>
        </p:txBody>
      </p:sp>
      <p:sp>
        <p:nvSpPr>
          <p:cNvPr id="11" name="TextBox 10">
            <a:extLst>
              <a:ext uri="{FF2B5EF4-FFF2-40B4-BE49-F238E27FC236}">
                <a16:creationId xmlns:a16="http://schemas.microsoft.com/office/drawing/2014/main" id="{20E20747-09C0-27EE-D1D1-865F782DC2EF}"/>
              </a:ext>
            </a:extLst>
          </p:cNvPr>
          <p:cNvSpPr txBox="1"/>
          <p:nvPr/>
        </p:nvSpPr>
        <p:spPr>
          <a:xfrm>
            <a:off x="475501" y="4050042"/>
            <a:ext cx="4791089"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FFFFFF"/>
              </a:buClr>
              <a:buSzTx/>
              <a:buFont typeface="Roboto" panose="02000000000000000000" pitchFamily="2" charset="0"/>
              <a:buChar char="»"/>
              <a:tabLst/>
              <a:defRPr/>
            </a:pPr>
            <a:r>
              <a:rPr kumimoji="0" lang="en-US" sz="1800" b="0" i="0" u="none" strike="noStrike" kern="0" cap="none" spc="0" normalizeH="0" baseline="0" noProof="0" dirty="0">
                <a:ln>
                  <a:noFill/>
                </a:ln>
                <a:solidFill>
                  <a:srgbClr val="FFFFFF"/>
                </a:solidFill>
                <a:effectLst/>
                <a:uLnTx/>
                <a:uFillTx/>
                <a:latin typeface="Roboto"/>
                <a:cs typeface="Arial"/>
                <a:sym typeface="Arial"/>
              </a:rPr>
              <a:t>Map exposure by job type</a:t>
            </a:r>
          </a:p>
          <a:p>
            <a:pPr marL="285750" marR="0" lvl="0" indent="-285750" algn="l" defTabSz="914400" rtl="0" eaLnBrk="1" fontAlgn="auto" latinLnBrk="0" hangingPunct="1">
              <a:lnSpc>
                <a:spcPct val="100000"/>
              </a:lnSpc>
              <a:spcBef>
                <a:spcPts val="0"/>
              </a:spcBef>
              <a:spcAft>
                <a:spcPts val="0"/>
              </a:spcAft>
              <a:buClr>
                <a:srgbClr val="FFFFFF"/>
              </a:buClr>
              <a:buSzTx/>
              <a:buFont typeface="Roboto" panose="02000000000000000000" pitchFamily="2" charset="0"/>
              <a:buChar char="»"/>
              <a:tabLst/>
              <a:defRPr/>
            </a:pPr>
            <a:r>
              <a:rPr kumimoji="0" lang="en-US" sz="1800" b="0" i="0" u="none" strike="noStrike" kern="0" cap="none" spc="0" normalizeH="0" baseline="0" noProof="0" dirty="0">
                <a:ln>
                  <a:noFill/>
                </a:ln>
                <a:solidFill>
                  <a:srgbClr val="FFFFFF"/>
                </a:solidFill>
                <a:effectLst/>
                <a:uLnTx/>
                <a:uFillTx/>
                <a:latin typeface="Roboto"/>
                <a:cs typeface="Arial"/>
                <a:sym typeface="Arial"/>
              </a:rPr>
              <a:t>Implement rest, shade &amp; hydration protocols</a:t>
            </a:r>
          </a:p>
          <a:p>
            <a:pPr marL="285750" marR="0" lvl="0" indent="-285750" algn="l" defTabSz="914400" rtl="0" eaLnBrk="1" fontAlgn="auto" latinLnBrk="0" hangingPunct="1">
              <a:lnSpc>
                <a:spcPct val="100000"/>
              </a:lnSpc>
              <a:spcBef>
                <a:spcPts val="0"/>
              </a:spcBef>
              <a:spcAft>
                <a:spcPts val="0"/>
              </a:spcAft>
              <a:buClr>
                <a:srgbClr val="FFFFFF"/>
              </a:buClr>
              <a:buSzTx/>
              <a:buFont typeface="Roboto" panose="02000000000000000000" pitchFamily="2" charset="0"/>
              <a:buChar char="»"/>
              <a:tabLst/>
              <a:defRPr/>
            </a:pPr>
            <a:r>
              <a:rPr kumimoji="0" lang="en-US" sz="1800" b="0" i="0" u="none" strike="noStrike" kern="0" cap="none" spc="0" normalizeH="0" baseline="0" noProof="0" dirty="0">
                <a:ln>
                  <a:noFill/>
                </a:ln>
                <a:solidFill>
                  <a:srgbClr val="FFFFFF"/>
                </a:solidFill>
                <a:effectLst/>
                <a:uLnTx/>
                <a:uFillTx/>
                <a:latin typeface="Roboto"/>
                <a:cs typeface="Arial"/>
                <a:sym typeface="Arial"/>
              </a:rPr>
              <a:t>Adjust schedules during peak heat hours</a:t>
            </a:r>
          </a:p>
        </p:txBody>
      </p:sp>
      <p:sp>
        <p:nvSpPr>
          <p:cNvPr id="18" name="TextBox 17">
            <a:extLst>
              <a:ext uri="{FF2B5EF4-FFF2-40B4-BE49-F238E27FC236}">
                <a16:creationId xmlns:a16="http://schemas.microsoft.com/office/drawing/2014/main" id="{40EC0E3A-F912-7BB9-B7F6-CCD33640D188}"/>
              </a:ext>
            </a:extLst>
          </p:cNvPr>
          <p:cNvSpPr txBox="1"/>
          <p:nvPr/>
        </p:nvSpPr>
        <p:spPr>
          <a:xfrm>
            <a:off x="475501" y="3429567"/>
            <a:ext cx="435378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333F50"/>
              </a:buClr>
              <a:buSzTx/>
              <a:buFont typeface="Arial"/>
              <a:buNone/>
              <a:tabLst/>
              <a:defRPr/>
            </a:pPr>
            <a:r>
              <a:rPr kumimoji="0" lang="en-US" sz="1800" b="1" i="0" u="none" strike="noStrike" kern="0" cap="none" spc="0" normalizeH="0" baseline="0" noProof="0" dirty="0">
                <a:ln>
                  <a:noFill/>
                </a:ln>
                <a:solidFill>
                  <a:srgbClr val="FFFFFF"/>
                </a:solidFill>
                <a:effectLst/>
                <a:uLnTx/>
                <a:uFillTx/>
                <a:latin typeface="Roboto"/>
                <a:cs typeface="Arial"/>
                <a:sym typeface="Arial"/>
              </a:rPr>
              <a:t>Municipal workers are already exposed to heat</a:t>
            </a:r>
          </a:p>
        </p:txBody>
      </p:sp>
      <p:sp>
        <p:nvSpPr>
          <p:cNvPr id="23" name="Left Bracket 22">
            <a:extLst>
              <a:ext uri="{FF2B5EF4-FFF2-40B4-BE49-F238E27FC236}">
                <a16:creationId xmlns:a16="http://schemas.microsoft.com/office/drawing/2014/main" id="{6DD9C0AB-4523-32CD-74B7-C4453A541B0B}"/>
              </a:ext>
            </a:extLst>
          </p:cNvPr>
          <p:cNvSpPr/>
          <p:nvPr/>
        </p:nvSpPr>
        <p:spPr>
          <a:xfrm rot="16200000">
            <a:off x="5621214" y="327459"/>
            <a:ext cx="949569" cy="11443296"/>
          </a:xfrm>
          <a:prstGeom prst="leftBracket">
            <a:avLst>
              <a:gd name="adj" fmla="val 0"/>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333F50"/>
              </a:solidFill>
              <a:effectLst/>
              <a:uLnTx/>
              <a:uFillTx/>
              <a:latin typeface="Roboto"/>
              <a:ea typeface="+mn-ea"/>
              <a:cs typeface="+mn-cs"/>
              <a:sym typeface="Arial"/>
            </a:endParaRPr>
          </a:p>
        </p:txBody>
      </p:sp>
      <p:sp>
        <p:nvSpPr>
          <p:cNvPr id="20" name="Oval 19">
            <a:extLst>
              <a:ext uri="{FF2B5EF4-FFF2-40B4-BE49-F238E27FC236}">
                <a16:creationId xmlns:a16="http://schemas.microsoft.com/office/drawing/2014/main" id="{A34471B6-55D1-1D86-2C91-6BBF015CC687}"/>
              </a:ext>
            </a:extLst>
          </p:cNvPr>
          <p:cNvSpPr/>
          <p:nvPr/>
        </p:nvSpPr>
        <p:spPr>
          <a:xfrm>
            <a:off x="5895975" y="6315600"/>
            <a:ext cx="400050" cy="400050"/>
          </a:xfrm>
          <a:prstGeom prst="ellipse">
            <a:avLst/>
          </a:prstGeom>
          <a:solidFill>
            <a:schemeClr val="accent4"/>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FFFFFF"/>
              </a:solidFill>
              <a:effectLst/>
              <a:uLnTx/>
              <a:uFillTx/>
              <a:latin typeface="Roboto"/>
              <a:ea typeface="+mn-ea"/>
              <a:cs typeface="+mn-cs"/>
              <a:sym typeface="Arial"/>
            </a:endParaRPr>
          </a:p>
        </p:txBody>
      </p:sp>
      <p:sp>
        <p:nvSpPr>
          <p:cNvPr id="27" name="Rectangle: Rounded Corners 26">
            <a:extLst>
              <a:ext uri="{FF2B5EF4-FFF2-40B4-BE49-F238E27FC236}">
                <a16:creationId xmlns:a16="http://schemas.microsoft.com/office/drawing/2014/main" id="{F39BFB45-2BF4-46A8-AF69-1859EB2D9245}"/>
              </a:ext>
            </a:extLst>
          </p:cNvPr>
          <p:cNvSpPr/>
          <p:nvPr/>
        </p:nvSpPr>
        <p:spPr>
          <a:xfrm>
            <a:off x="6746488" y="3351875"/>
            <a:ext cx="4920916" cy="1951738"/>
          </a:xfrm>
          <a:prstGeom prst="roundRect">
            <a:avLst>
              <a:gd name="adj" fmla="val 8413"/>
            </a:avLst>
          </a:prstGeom>
          <a:gradFill flip="none" rotWithShape="1">
            <a:gsLst>
              <a:gs pos="0">
                <a:schemeClr val="accent1">
                  <a:lumMod val="67000"/>
                  <a:alpha val="82000"/>
                </a:schemeClr>
              </a:gs>
              <a:gs pos="100000">
                <a:schemeClr val="bg2">
                  <a:alpha val="91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a:ln>
                <a:noFill/>
              </a:ln>
              <a:solidFill>
                <a:srgbClr val="FFFFFF"/>
              </a:solidFill>
              <a:effectLst/>
              <a:uLnTx/>
              <a:uFillTx/>
              <a:latin typeface="Roboto"/>
              <a:ea typeface="+mn-ea"/>
              <a:cs typeface="+mn-cs"/>
              <a:sym typeface="Arial"/>
            </a:endParaRPr>
          </a:p>
        </p:txBody>
      </p:sp>
      <p:sp>
        <p:nvSpPr>
          <p:cNvPr id="28" name="TextBox 27">
            <a:extLst>
              <a:ext uri="{FF2B5EF4-FFF2-40B4-BE49-F238E27FC236}">
                <a16:creationId xmlns:a16="http://schemas.microsoft.com/office/drawing/2014/main" id="{553ECD47-FD67-198B-4BED-886D4869744E}"/>
              </a:ext>
            </a:extLst>
          </p:cNvPr>
          <p:cNvSpPr txBox="1"/>
          <p:nvPr/>
        </p:nvSpPr>
        <p:spPr>
          <a:xfrm>
            <a:off x="6746487" y="4050042"/>
            <a:ext cx="4791089"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FFFFFF"/>
              </a:buClr>
              <a:buSzTx/>
              <a:buFont typeface="Roboto" panose="02000000000000000000" pitchFamily="2" charset="0"/>
              <a:buChar char="»"/>
              <a:tabLst/>
              <a:defRPr/>
            </a:pPr>
            <a:r>
              <a:rPr kumimoji="0" lang="en-US" sz="1800" b="0" i="0" u="none" strike="noStrike" kern="0" cap="none" spc="0" normalizeH="0" baseline="0" noProof="0" dirty="0">
                <a:ln>
                  <a:noFill/>
                </a:ln>
                <a:solidFill>
                  <a:srgbClr val="FFFFFF"/>
                </a:solidFill>
                <a:effectLst/>
                <a:uLnTx/>
                <a:uFillTx/>
                <a:latin typeface="Roboto"/>
                <a:cs typeface="Arial"/>
                <a:sym typeface="Arial"/>
              </a:rPr>
              <a:t>Require heat stress plans in tenders</a:t>
            </a:r>
          </a:p>
          <a:p>
            <a:pPr marL="285750" marR="0" lvl="0" indent="-285750" algn="l" defTabSz="914400" rtl="0" eaLnBrk="1" fontAlgn="auto" latinLnBrk="0" hangingPunct="1">
              <a:lnSpc>
                <a:spcPct val="100000"/>
              </a:lnSpc>
              <a:spcBef>
                <a:spcPts val="0"/>
              </a:spcBef>
              <a:spcAft>
                <a:spcPts val="0"/>
              </a:spcAft>
              <a:buClr>
                <a:srgbClr val="FFFFFF"/>
              </a:buClr>
              <a:buSzTx/>
              <a:buFont typeface="Roboto" panose="02000000000000000000" pitchFamily="2" charset="0"/>
              <a:buChar char="»"/>
              <a:tabLst/>
              <a:defRPr/>
            </a:pPr>
            <a:r>
              <a:rPr kumimoji="0" lang="en-US" sz="1800" b="0" i="0" u="none" strike="noStrike" kern="0" cap="none" spc="0" normalizeH="0" baseline="0" noProof="0" dirty="0">
                <a:ln>
                  <a:noFill/>
                </a:ln>
                <a:solidFill>
                  <a:srgbClr val="FFFFFF"/>
                </a:solidFill>
                <a:effectLst/>
                <a:uLnTx/>
                <a:uFillTx/>
                <a:latin typeface="Roboto"/>
                <a:cs typeface="Arial"/>
                <a:sym typeface="Arial"/>
              </a:rPr>
              <a:t>Include heat protection requirements in contracts</a:t>
            </a:r>
          </a:p>
          <a:p>
            <a:pPr marL="285750" marR="0" lvl="0" indent="-285750" algn="l" defTabSz="914400" rtl="0" eaLnBrk="1" fontAlgn="auto" latinLnBrk="0" hangingPunct="1">
              <a:lnSpc>
                <a:spcPct val="100000"/>
              </a:lnSpc>
              <a:spcBef>
                <a:spcPts val="0"/>
              </a:spcBef>
              <a:spcAft>
                <a:spcPts val="0"/>
              </a:spcAft>
              <a:buClr>
                <a:srgbClr val="FFFFFF"/>
              </a:buClr>
              <a:buSzTx/>
              <a:buFont typeface="Roboto" panose="02000000000000000000" pitchFamily="2" charset="0"/>
              <a:buChar char="»"/>
              <a:tabLst/>
              <a:defRPr/>
            </a:pPr>
            <a:r>
              <a:rPr kumimoji="0" lang="en-US" sz="1800" b="0" i="0" u="none" strike="noStrike" kern="0" cap="none" spc="0" normalizeH="0" baseline="0" noProof="0" dirty="0">
                <a:ln>
                  <a:noFill/>
                </a:ln>
                <a:solidFill>
                  <a:srgbClr val="FFFFFF"/>
                </a:solidFill>
                <a:effectLst/>
                <a:uLnTx/>
                <a:uFillTx/>
                <a:latin typeface="Roboto"/>
                <a:cs typeface="Arial"/>
                <a:sym typeface="Arial"/>
              </a:rPr>
              <a:t>Raise standards across entire sectors</a:t>
            </a:r>
          </a:p>
        </p:txBody>
      </p:sp>
      <p:sp>
        <p:nvSpPr>
          <p:cNvPr id="29" name="TextBox 28">
            <a:extLst>
              <a:ext uri="{FF2B5EF4-FFF2-40B4-BE49-F238E27FC236}">
                <a16:creationId xmlns:a16="http://schemas.microsoft.com/office/drawing/2014/main" id="{0FC9541E-3248-CF48-D386-A4AD26C942EC}"/>
              </a:ext>
            </a:extLst>
          </p:cNvPr>
          <p:cNvSpPr txBox="1"/>
          <p:nvPr/>
        </p:nvSpPr>
        <p:spPr>
          <a:xfrm>
            <a:off x="6746487" y="3429567"/>
            <a:ext cx="435378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333F50"/>
              </a:buClr>
              <a:buSzTx/>
              <a:buFont typeface="Arial"/>
              <a:buNone/>
              <a:tabLst/>
              <a:defRPr/>
            </a:pPr>
            <a:r>
              <a:rPr kumimoji="0" lang="en-US" sz="1800" b="1" i="0" u="none" strike="noStrike" kern="0" cap="none" spc="0" normalizeH="0" baseline="0" noProof="0" dirty="0">
                <a:ln>
                  <a:noFill/>
                </a:ln>
                <a:solidFill>
                  <a:srgbClr val="FFFFFF"/>
                </a:solidFill>
                <a:effectLst/>
                <a:uLnTx/>
                <a:uFillTx/>
                <a:latin typeface="Roboto"/>
                <a:cs typeface="Arial"/>
                <a:sym typeface="Arial"/>
              </a:rPr>
              <a:t>Contractors can be required to protect workers</a:t>
            </a:r>
          </a:p>
        </p:txBody>
      </p:sp>
      <p:cxnSp>
        <p:nvCxnSpPr>
          <p:cNvPr id="31" name="Straight Connector 30">
            <a:extLst>
              <a:ext uri="{FF2B5EF4-FFF2-40B4-BE49-F238E27FC236}">
                <a16:creationId xmlns:a16="http://schemas.microsoft.com/office/drawing/2014/main" id="{02C31DF2-1718-31E3-EB1E-003A8587C022}"/>
              </a:ext>
            </a:extLst>
          </p:cNvPr>
          <p:cNvCxnSpPr>
            <a:cxnSpLocks/>
            <a:stCxn id="20" idx="0"/>
          </p:cNvCxnSpPr>
          <p:nvPr/>
        </p:nvCxnSpPr>
        <p:spPr>
          <a:xfrm flipV="1">
            <a:off x="6096000" y="1077934"/>
            <a:ext cx="0" cy="523766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139DE3D4-7637-7706-BF2E-55DD4C9A218D}"/>
              </a:ext>
            </a:extLst>
          </p:cNvPr>
          <p:cNvPicPr>
            <a:picLocks noChangeAspect="1"/>
          </p:cNvPicPr>
          <p:nvPr/>
        </p:nvPicPr>
        <p:blipFill>
          <a:blip>
            <a:extLst>
              <a:ext uri="{96DAC541-7B7A-43D3-8B79-37D633B846F1}">
                <asvg:svgBlip xmlns:asvg="http://schemas.microsoft.com/office/drawing/2016/SVG/main" r:embed="rId5"/>
              </a:ext>
            </a:extLst>
          </a:blip>
          <a:srcRect r="10414" b="55030"/>
          <a:stretch>
            <a:fillRect/>
          </a:stretch>
        </p:blipFill>
        <p:spPr>
          <a:xfrm>
            <a:off x="5703722" y="5390561"/>
            <a:ext cx="784552" cy="820564"/>
          </a:xfrm>
          <a:prstGeom prst="rect">
            <a:avLst/>
          </a:prstGeom>
        </p:spPr>
      </p:pic>
    </p:spTree>
    <p:extLst>
      <p:ext uri="{BB962C8B-B14F-4D97-AF65-F5344CB8AC3E}">
        <p14:creationId xmlns:p14="http://schemas.microsoft.com/office/powerpoint/2010/main" val="1578073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pic>
        <p:nvPicPr>
          <p:cNvPr id="1225" name="Google Shape;1225;p24" descr="A person carrying a crate of grapes&#10;&#10;AI-generated content may be incorrect."/>
          <p:cNvPicPr preferRelativeResize="0"/>
          <p:nvPr/>
        </p:nvPicPr>
        <p:blipFill rotWithShape="1">
          <a:blip r:embed="rId3">
            <a:alphaModFix/>
          </a:blip>
          <a:srcRect t="19919" b="8011"/>
          <a:stretch/>
        </p:blipFill>
        <p:spPr>
          <a:xfrm>
            <a:off x="0" y="1"/>
            <a:ext cx="12192000" cy="6858000"/>
          </a:xfrm>
          <a:prstGeom prst="rect">
            <a:avLst/>
          </a:prstGeom>
          <a:noFill/>
          <a:ln>
            <a:noFill/>
          </a:ln>
        </p:spPr>
      </p:pic>
      <p:sp>
        <p:nvSpPr>
          <p:cNvPr id="1226" name="Google Shape;1226;p24"/>
          <p:cNvSpPr/>
          <p:nvPr/>
        </p:nvSpPr>
        <p:spPr>
          <a:xfrm>
            <a:off x="685800" y="1"/>
            <a:ext cx="5253075" cy="6858000"/>
          </a:xfrm>
          <a:custGeom>
            <a:avLst/>
            <a:gdLst/>
            <a:ahLst/>
            <a:cxnLst/>
            <a:rect l="l" t="t" r="r" b="b"/>
            <a:pathLst>
              <a:path w="2665449" h="1799966" extrusionOk="0">
                <a:moveTo>
                  <a:pt x="0" y="0"/>
                </a:moveTo>
                <a:lnTo>
                  <a:pt x="2665449" y="0"/>
                </a:lnTo>
                <a:lnTo>
                  <a:pt x="2665449" y="1799966"/>
                </a:lnTo>
                <a:lnTo>
                  <a:pt x="0" y="1799966"/>
                </a:lnTo>
                <a:close/>
              </a:path>
            </a:pathLst>
          </a:custGeom>
          <a:solidFill>
            <a:schemeClr val="dk2">
              <a:alpha val="8196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Roboto"/>
              <a:buNone/>
            </a:pPr>
            <a:endParaRPr sz="1800" b="0" i="0" u="none" strike="noStrike" cap="none">
              <a:solidFill>
                <a:srgbClr val="333F50"/>
              </a:solidFill>
              <a:latin typeface="Roboto"/>
              <a:ea typeface="Roboto"/>
              <a:cs typeface="Roboto"/>
              <a:sym typeface="Roboto"/>
            </a:endParaRPr>
          </a:p>
        </p:txBody>
      </p:sp>
      <p:sp>
        <p:nvSpPr>
          <p:cNvPr id="1227" name="Google Shape;1227;p24"/>
          <p:cNvSpPr txBox="1"/>
          <p:nvPr/>
        </p:nvSpPr>
        <p:spPr>
          <a:xfrm>
            <a:off x="1182442" y="4894203"/>
            <a:ext cx="4523985" cy="623569"/>
          </a:xfrm>
          <a:prstGeom prst="rect">
            <a:avLst/>
          </a:prstGeom>
          <a:noFill/>
          <a:ln>
            <a:noFill/>
          </a:ln>
        </p:spPr>
        <p:txBody>
          <a:bodyPr spcFirstLastPara="1" wrap="square" lIns="0" tIns="0" rIns="0" bIns="0" anchor="t" anchorCtr="0">
            <a:spAutoFit/>
          </a:bodyPr>
          <a:lstStyle/>
          <a:p>
            <a:pPr marL="0" marR="0" lvl="0" indent="0" algn="l" rtl="0">
              <a:lnSpc>
                <a:spcPct val="148166"/>
              </a:lnSpc>
              <a:spcBef>
                <a:spcPts val="0"/>
              </a:spcBef>
              <a:spcAft>
                <a:spcPts val="0"/>
              </a:spcAft>
              <a:buClr>
                <a:srgbClr val="FFFFFF"/>
              </a:buClr>
              <a:buSzPts val="3600"/>
              <a:buFont typeface="Roboto"/>
              <a:buNone/>
            </a:pPr>
            <a:r>
              <a:rPr lang="en-US" sz="3600" b="1" i="0" u="none" strike="noStrike" cap="none">
                <a:solidFill>
                  <a:srgbClr val="FFFFFF"/>
                </a:solidFill>
                <a:latin typeface="Roboto"/>
                <a:ea typeface="Roboto"/>
                <a:cs typeface="Roboto"/>
                <a:sym typeface="Roboto"/>
              </a:rPr>
              <a:t>Thank you</a:t>
            </a:r>
            <a:endParaRPr sz="1400" b="0" i="0" u="none" strike="noStrike" cap="none">
              <a:solidFill>
                <a:srgbClr val="000000"/>
              </a:solidFill>
              <a:latin typeface="Arial"/>
              <a:ea typeface="Arial"/>
              <a:cs typeface="Arial"/>
              <a:sym typeface="Arial"/>
            </a:endParaRPr>
          </a:p>
        </p:txBody>
      </p:sp>
      <p:sp>
        <p:nvSpPr>
          <p:cNvPr id="1228" name="Google Shape;1228;p24"/>
          <p:cNvSpPr txBox="1"/>
          <p:nvPr/>
        </p:nvSpPr>
        <p:spPr>
          <a:xfrm>
            <a:off x="1210346" y="5676006"/>
            <a:ext cx="4284908" cy="192360"/>
          </a:xfrm>
          <a:prstGeom prst="rect">
            <a:avLst/>
          </a:prstGeom>
          <a:noFill/>
          <a:ln>
            <a:noFill/>
          </a:ln>
        </p:spPr>
        <p:txBody>
          <a:bodyPr spcFirstLastPara="1" wrap="square" lIns="0" tIns="0" rIns="0" bIns="0" anchor="t" anchorCtr="0">
            <a:spAutoFit/>
          </a:bodyPr>
          <a:lstStyle/>
          <a:p>
            <a:pPr marL="0" marR="0" lvl="0" indent="0" algn="l" rtl="0">
              <a:lnSpc>
                <a:spcPct val="82944"/>
              </a:lnSpc>
              <a:spcBef>
                <a:spcPts val="0"/>
              </a:spcBef>
              <a:spcAft>
                <a:spcPts val="0"/>
              </a:spcAft>
              <a:buClr>
                <a:srgbClr val="FFFFFF"/>
              </a:buClr>
              <a:buSzPts val="1800"/>
              <a:buFont typeface="Roboto"/>
              <a:buNone/>
            </a:pPr>
            <a:r>
              <a:rPr lang="en-US" sz="1800" b="0" i="0" u="none" strike="noStrike" cap="none">
                <a:solidFill>
                  <a:srgbClr val="FFFFFF"/>
                </a:solidFill>
                <a:latin typeface="Roboto"/>
                <a:ea typeface="Roboto"/>
                <a:cs typeface="Roboto"/>
                <a:sym typeface="Roboto"/>
              </a:rPr>
              <a:t>Together we get this done</a:t>
            </a:r>
            <a:endParaRPr sz="1400" b="0" i="0" u="none" strike="noStrike" cap="none">
              <a:solidFill>
                <a:srgbClr val="000000"/>
              </a:solidFill>
              <a:latin typeface="Arial"/>
              <a:ea typeface="Arial"/>
              <a:cs typeface="Arial"/>
              <a:sym typeface="Arial"/>
            </a:endParaRPr>
          </a:p>
        </p:txBody>
      </p:sp>
      <p:pic>
        <p:nvPicPr>
          <p:cNvPr id="1229" name="Google Shape;1229;p2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82442" y="420899"/>
            <a:ext cx="2170358" cy="676476"/>
          </a:xfrm>
          <a:prstGeom prst="rect">
            <a:avLst/>
          </a:prstGeom>
          <a:noFill/>
          <a:ln>
            <a:noFill/>
          </a:ln>
        </p:spPr>
      </p:pic>
      <p:sp>
        <p:nvSpPr>
          <p:cNvPr id="1230" name="Google Shape;1230;p24"/>
          <p:cNvSpPr txBox="1"/>
          <p:nvPr/>
        </p:nvSpPr>
        <p:spPr>
          <a:xfrm>
            <a:off x="1182442" y="6383407"/>
            <a:ext cx="284559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Roboto"/>
              <a:buNone/>
            </a:pPr>
            <a:r>
              <a:rPr lang="en-US" sz="1400" b="0" i="0" u="none" strike="noStrike" cap="none">
                <a:solidFill>
                  <a:srgbClr val="FFFFFF"/>
                </a:solidFill>
                <a:latin typeface="Roboto"/>
                <a:ea typeface="Roboto"/>
                <a:cs typeface="Roboto"/>
                <a:sym typeface="Roboto"/>
              </a:rPr>
              <a:t>laislanetwork.org</a:t>
            </a:r>
            <a:endParaRPr sz="1400" b="0" i="0" u="none" strike="noStrike" cap="none">
              <a:solidFill>
                <a:srgbClr val="FFFFFF"/>
              </a:solidFill>
              <a:latin typeface="Roboto"/>
              <a:ea typeface="Roboto"/>
              <a:cs typeface="Roboto"/>
              <a:sym typeface="Roboto"/>
            </a:endParaRPr>
          </a:p>
        </p:txBody>
      </p:sp>
      <p:pic>
        <p:nvPicPr>
          <p:cNvPr id="1231" name="Google Shape;1231;p24" descr="A qr code with a white background&#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182442" y="1552331"/>
            <a:ext cx="2971919" cy="2971919"/>
          </a:xfrm>
          <a:prstGeom prst="roundRect">
            <a:avLst>
              <a:gd name="adj" fmla="val 3206"/>
            </a:avLst>
          </a:prstGeom>
          <a:solidFill>
            <a:schemeClr val="accent2"/>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5" name="Google Shape;635;p5"/>
          <p:cNvSpPr txBox="1"/>
          <p:nvPr/>
        </p:nvSpPr>
        <p:spPr>
          <a:xfrm>
            <a:off x="228658" y="91440"/>
            <a:ext cx="11293305" cy="102616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90000"/>
              </a:lnSpc>
              <a:spcBef>
                <a:spcPts val="0"/>
              </a:spcBef>
              <a:spcAft>
                <a:spcPts val="0"/>
              </a:spcAft>
              <a:buClr>
                <a:srgbClr val="333F50"/>
              </a:buClr>
              <a:buSzPts val="4000"/>
              <a:buFont typeface="Roboto"/>
              <a:buNone/>
              <a:tabLst/>
              <a:defRPr/>
            </a:pPr>
            <a:r>
              <a:rPr kumimoji="0" lang="en-US" sz="4000" b="1" i="0" u="none" strike="noStrike" kern="1200" cap="none" spc="0" normalizeH="0" baseline="0" noProof="0" dirty="0">
                <a:ln>
                  <a:noFill/>
                </a:ln>
                <a:solidFill>
                  <a:srgbClr val="333F50"/>
                </a:solidFill>
                <a:effectLst/>
                <a:uLnTx/>
                <a:uFillTx/>
                <a:latin typeface="Roboto"/>
                <a:ea typeface="Roboto"/>
                <a:cs typeface="Roboto"/>
                <a:sym typeface="Roboto"/>
              </a:rPr>
              <a:t>Where We Are: Industries &amp; Geographies</a:t>
            </a:r>
          </a:p>
        </p:txBody>
      </p:sp>
      <p:pic>
        <p:nvPicPr>
          <p:cNvPr id="636" name="Google Shape;636;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3337" y="920022"/>
            <a:ext cx="5521213" cy="2680428"/>
          </a:xfrm>
          <a:prstGeom prst="roundRect">
            <a:avLst>
              <a:gd name="adj" fmla="val 3364"/>
            </a:avLst>
          </a:prstGeom>
          <a:noFill/>
          <a:ln>
            <a:noFill/>
          </a:ln>
        </p:spPr>
      </p:pic>
      <p:sp>
        <p:nvSpPr>
          <p:cNvPr id="637" name="Google Shape;637;p5"/>
          <p:cNvSpPr/>
          <p:nvPr/>
        </p:nvSpPr>
        <p:spPr>
          <a:xfrm>
            <a:off x="409977" y="918302"/>
            <a:ext cx="5509570" cy="2680428"/>
          </a:xfrm>
          <a:prstGeom prst="roundRect">
            <a:avLst>
              <a:gd name="adj" fmla="val 3058"/>
            </a:avLst>
          </a:prstGeom>
          <a:solidFill>
            <a:schemeClr val="accent1">
              <a:alpha val="62352"/>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Roboto"/>
              <a:buNone/>
              <a:tabLst/>
              <a:defRPr/>
            </a:pP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638" name="Google Shape;638;p5"/>
          <p:cNvSpPr txBox="1"/>
          <p:nvPr/>
        </p:nvSpPr>
        <p:spPr>
          <a:xfrm>
            <a:off x="556017" y="1013524"/>
            <a:ext cx="2596758"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200"/>
              <a:buFont typeface="Roboto"/>
              <a:buNone/>
              <a:tabLst/>
              <a:defRPr/>
            </a:pPr>
            <a:r>
              <a:rPr kumimoji="0" lang="en-US" sz="3200" b="1" i="0" u="none" strike="noStrike" kern="1200" cap="none" spc="0" normalizeH="0" baseline="0" noProof="0">
                <a:ln>
                  <a:noFill/>
                </a:ln>
                <a:solidFill>
                  <a:srgbClr val="FFFFFF"/>
                </a:solidFill>
                <a:effectLst/>
                <a:uLnTx/>
                <a:uFillTx/>
                <a:latin typeface="Roboto"/>
                <a:ea typeface="Roboto"/>
                <a:cs typeface="Roboto"/>
                <a:sym typeface="Roboto"/>
              </a:rPr>
              <a:t>Agriculture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pic>
        <p:nvPicPr>
          <p:cNvPr id="639" name="Google Shape;639;p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51208" y="3011748"/>
            <a:ext cx="365760" cy="365760"/>
          </a:xfrm>
          <a:prstGeom prst="rect">
            <a:avLst/>
          </a:prstGeom>
          <a:noFill/>
          <a:ln>
            <a:noFill/>
          </a:ln>
        </p:spPr>
      </p:pic>
      <p:pic>
        <p:nvPicPr>
          <p:cNvPr id="640" name="Google Shape;640;p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74396" y="3022284"/>
            <a:ext cx="365760" cy="365760"/>
          </a:xfrm>
          <a:prstGeom prst="rect">
            <a:avLst/>
          </a:prstGeom>
          <a:noFill/>
          <a:ln>
            <a:noFill/>
          </a:ln>
        </p:spPr>
      </p:pic>
      <p:pic>
        <p:nvPicPr>
          <p:cNvPr id="641" name="Google Shape;641;p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597584" y="3023871"/>
            <a:ext cx="365760" cy="365760"/>
          </a:xfrm>
          <a:prstGeom prst="rect">
            <a:avLst/>
          </a:prstGeom>
          <a:noFill/>
          <a:ln>
            <a:noFill/>
          </a:ln>
        </p:spPr>
      </p:pic>
      <p:pic>
        <p:nvPicPr>
          <p:cNvPr id="642" name="Google Shape;642;p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643960" y="3034543"/>
            <a:ext cx="365760" cy="365760"/>
          </a:xfrm>
          <a:prstGeom prst="rect">
            <a:avLst/>
          </a:prstGeom>
          <a:noFill/>
          <a:ln>
            <a:noFill/>
          </a:ln>
        </p:spPr>
      </p:pic>
      <p:pic>
        <p:nvPicPr>
          <p:cNvPr id="643" name="Google Shape;643;p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120772" y="3045103"/>
            <a:ext cx="365760" cy="365760"/>
          </a:xfrm>
          <a:prstGeom prst="rect">
            <a:avLst/>
          </a:prstGeom>
          <a:noFill/>
          <a:ln>
            <a:noFill/>
          </a:ln>
        </p:spPr>
      </p:pic>
      <p:pic>
        <p:nvPicPr>
          <p:cNvPr id="644" name="Google Shape;644;p5"/>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167148" y="3034543"/>
            <a:ext cx="365760" cy="365760"/>
          </a:xfrm>
          <a:prstGeom prst="rect">
            <a:avLst/>
          </a:prstGeom>
          <a:noFill/>
          <a:ln>
            <a:noFill/>
          </a:ln>
        </p:spPr>
      </p:pic>
      <p:pic>
        <p:nvPicPr>
          <p:cNvPr id="645" name="Google Shape;645;p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4245519" y="3034543"/>
            <a:ext cx="365760" cy="365760"/>
          </a:xfrm>
          <a:prstGeom prst="rect">
            <a:avLst/>
          </a:prstGeom>
          <a:noFill/>
          <a:ln>
            <a:noFill/>
          </a:ln>
        </p:spPr>
      </p:pic>
      <p:pic>
        <p:nvPicPr>
          <p:cNvPr id="646" name="Google Shape;646;p5"/>
          <p:cNvPicPr preferRelativeResize="0"/>
          <p:nvPr/>
        </p:nvPicPr>
        <p:blipFill rotWithShape="1">
          <a:blip r:embed="rId11" cstate="screen">
            <a:extLst>
              <a:ext uri="{28A0092B-C50C-407E-A947-70E740481C1C}">
                <a14:useLocalDpi xmlns:a14="http://schemas.microsoft.com/office/drawing/2010/main"/>
              </a:ext>
            </a:extLst>
          </a:blip>
          <a:srcRect r="43084"/>
          <a:stretch>
            <a:fillRect/>
          </a:stretch>
        </p:blipFill>
        <p:spPr>
          <a:xfrm>
            <a:off x="398335" y="3845917"/>
            <a:ext cx="3142470" cy="2680428"/>
          </a:xfrm>
          <a:prstGeom prst="roundRect">
            <a:avLst>
              <a:gd name="adj" fmla="val 4785"/>
            </a:avLst>
          </a:prstGeom>
          <a:noFill/>
          <a:ln>
            <a:noFill/>
          </a:ln>
        </p:spPr>
      </p:pic>
      <p:pic>
        <p:nvPicPr>
          <p:cNvPr id="647" name="Google Shape;647;p5"/>
          <p:cNvPicPr preferRelativeResize="0"/>
          <p:nvPr/>
        </p:nvPicPr>
        <p:blipFill rotWithShape="1">
          <a:blip r:embed="rId12" cstate="screen">
            <a:alphaModFix/>
            <a:extLst>
              <a:ext uri="{28A0092B-C50C-407E-A947-70E740481C1C}">
                <a14:useLocalDpi xmlns:a14="http://schemas.microsoft.com/office/drawing/2010/main"/>
              </a:ext>
            </a:extLst>
          </a:blip>
          <a:srcRect t="6846" b="6846"/>
          <a:stretch/>
        </p:blipFill>
        <p:spPr>
          <a:xfrm flipH="1">
            <a:off x="6277682" y="920022"/>
            <a:ext cx="5521212" cy="2680428"/>
          </a:xfrm>
          <a:prstGeom prst="roundRect">
            <a:avLst>
              <a:gd name="adj" fmla="val 3364"/>
            </a:avLst>
          </a:prstGeom>
          <a:noFill/>
          <a:ln>
            <a:noFill/>
          </a:ln>
        </p:spPr>
      </p:pic>
      <p:pic>
        <p:nvPicPr>
          <p:cNvPr id="648" name="Google Shape;648;p5"/>
          <p:cNvPicPr preferRelativeResize="0"/>
          <p:nvPr/>
        </p:nvPicPr>
        <p:blipFill rotWithShape="1">
          <a:blip r:embed="rId13" cstate="screen">
            <a:alphaModFix/>
            <a:extLst>
              <a:ext uri="{28A0092B-C50C-407E-A947-70E740481C1C}">
                <a14:useLocalDpi xmlns:a14="http://schemas.microsoft.com/office/drawing/2010/main"/>
              </a:ext>
            </a:extLst>
          </a:blip>
          <a:srcRect l="12128" r="20062"/>
          <a:stretch>
            <a:fillRect/>
          </a:stretch>
        </p:blipFill>
        <p:spPr>
          <a:xfrm>
            <a:off x="3907196" y="3844197"/>
            <a:ext cx="3737074" cy="2680428"/>
          </a:xfrm>
          <a:prstGeom prst="roundRect">
            <a:avLst>
              <a:gd name="adj" fmla="val 4785"/>
            </a:avLst>
          </a:prstGeom>
          <a:noFill/>
          <a:ln>
            <a:noFill/>
          </a:ln>
        </p:spPr>
      </p:pic>
      <p:sp>
        <p:nvSpPr>
          <p:cNvPr id="649" name="Google Shape;649;p5"/>
          <p:cNvSpPr/>
          <p:nvPr/>
        </p:nvSpPr>
        <p:spPr>
          <a:xfrm>
            <a:off x="6277682" y="920022"/>
            <a:ext cx="5521212" cy="2680428"/>
          </a:xfrm>
          <a:prstGeom prst="roundRect">
            <a:avLst>
              <a:gd name="adj" fmla="val 4716"/>
            </a:avLst>
          </a:prstGeom>
          <a:solidFill>
            <a:schemeClr val="accent1">
              <a:alpha val="49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Roboto"/>
              <a:buNone/>
              <a:tabLst/>
              <a:defRPr/>
            </a:pP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650" name="Google Shape;650;p5"/>
          <p:cNvSpPr/>
          <p:nvPr/>
        </p:nvSpPr>
        <p:spPr>
          <a:xfrm>
            <a:off x="402400" y="3844197"/>
            <a:ext cx="3138405" cy="2680428"/>
          </a:xfrm>
          <a:prstGeom prst="roundRect">
            <a:avLst>
              <a:gd name="adj" fmla="val 4716"/>
            </a:avLst>
          </a:prstGeom>
          <a:solidFill>
            <a:schemeClr val="accent1">
              <a:alpha val="49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Roboto"/>
              <a:buNone/>
              <a:tabLst/>
              <a:defRPr/>
            </a:pP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651" name="Google Shape;651;p5"/>
          <p:cNvSpPr/>
          <p:nvPr/>
        </p:nvSpPr>
        <p:spPr>
          <a:xfrm>
            <a:off x="3917427" y="3859037"/>
            <a:ext cx="3726843" cy="2665588"/>
          </a:xfrm>
          <a:prstGeom prst="roundRect">
            <a:avLst>
              <a:gd name="adj" fmla="val 3650"/>
            </a:avLst>
          </a:prstGeom>
          <a:solidFill>
            <a:schemeClr val="accent1">
              <a:alpha val="49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Roboto"/>
              <a:buNone/>
              <a:tabLst/>
              <a:defRPr/>
            </a:pP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652" name="Google Shape;652;p5"/>
          <p:cNvSpPr txBox="1"/>
          <p:nvPr/>
        </p:nvSpPr>
        <p:spPr>
          <a:xfrm>
            <a:off x="6426183" y="1013524"/>
            <a:ext cx="2596758"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200"/>
              <a:buFont typeface="Roboto"/>
              <a:buNone/>
              <a:tabLst/>
              <a:defRPr/>
            </a:pPr>
            <a:r>
              <a:rPr kumimoji="0" lang="en-US" sz="3200" b="1" i="0" u="none" strike="noStrike" kern="1200" cap="none" spc="0" normalizeH="0" baseline="0" noProof="0">
                <a:ln>
                  <a:noFill/>
                </a:ln>
                <a:solidFill>
                  <a:srgbClr val="FFFFFF"/>
                </a:solidFill>
                <a:effectLst/>
                <a:uLnTx/>
                <a:uFillTx/>
                <a:latin typeface="Roboto"/>
                <a:ea typeface="Roboto"/>
                <a:cs typeface="Roboto"/>
                <a:sym typeface="Roboto"/>
              </a:rPr>
              <a:t>Construction</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53" name="Google Shape;653;p5"/>
          <p:cNvSpPr txBox="1"/>
          <p:nvPr/>
        </p:nvSpPr>
        <p:spPr>
          <a:xfrm>
            <a:off x="556017" y="4014787"/>
            <a:ext cx="2596758"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200"/>
              <a:buFont typeface="Roboto"/>
              <a:buNone/>
              <a:tabLst/>
              <a:defRPr/>
            </a:pPr>
            <a:r>
              <a:rPr kumimoji="0" lang="en-US" sz="3200" b="1" i="0" u="none" strike="noStrike" kern="1200" cap="none" spc="0" normalizeH="0" baseline="0" noProof="0">
                <a:ln>
                  <a:noFill/>
                </a:ln>
                <a:solidFill>
                  <a:srgbClr val="FFFFFF"/>
                </a:solidFill>
                <a:effectLst/>
                <a:uLnTx/>
                <a:uFillTx/>
                <a:latin typeface="Roboto"/>
                <a:ea typeface="Roboto"/>
                <a:cs typeface="Roboto"/>
                <a:sym typeface="Roboto"/>
              </a:rPr>
              <a:t>Mining</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54" name="Google Shape;654;p5"/>
          <p:cNvSpPr txBox="1"/>
          <p:nvPr/>
        </p:nvSpPr>
        <p:spPr>
          <a:xfrm>
            <a:off x="4065928" y="4014787"/>
            <a:ext cx="3588574"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200"/>
              <a:buFont typeface="Roboto"/>
              <a:buNone/>
              <a:tabLst/>
              <a:defRPr/>
            </a:pPr>
            <a:r>
              <a:rPr kumimoji="0" lang="en-US" sz="2800" b="1" i="0" u="none" strike="noStrike" kern="1200" cap="none" spc="0" normalizeH="0" baseline="0" noProof="0" dirty="0">
                <a:ln>
                  <a:noFill/>
                </a:ln>
                <a:solidFill>
                  <a:srgbClr val="FFFFFF"/>
                </a:solidFill>
                <a:effectLst/>
                <a:uLnTx/>
                <a:uFillTx/>
                <a:latin typeface="Roboto"/>
                <a:ea typeface="Roboto"/>
                <a:cs typeface="Roboto"/>
                <a:sym typeface="Roboto"/>
              </a:rPr>
              <a:t>Textiles &amp; Garments</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655" name="Google Shape;655;p5"/>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6609516" y="3011748"/>
            <a:ext cx="365760" cy="365760"/>
          </a:xfrm>
          <a:prstGeom prst="rect">
            <a:avLst/>
          </a:prstGeom>
          <a:noFill/>
          <a:ln>
            <a:noFill/>
          </a:ln>
        </p:spPr>
      </p:pic>
      <p:pic>
        <p:nvPicPr>
          <p:cNvPr id="656" name="Google Shape;656;p5"/>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4276729" y="5976845"/>
            <a:ext cx="365760" cy="365760"/>
          </a:xfrm>
          <a:prstGeom prst="rect">
            <a:avLst/>
          </a:prstGeom>
          <a:noFill/>
          <a:ln>
            <a:noFill/>
          </a:ln>
        </p:spPr>
      </p:pic>
      <p:pic>
        <p:nvPicPr>
          <p:cNvPr id="657" name="Google Shape;657;p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69891" y="5984265"/>
            <a:ext cx="365760" cy="365760"/>
          </a:xfrm>
          <a:prstGeom prst="rect">
            <a:avLst/>
          </a:prstGeom>
          <a:noFill/>
          <a:ln>
            <a:noFill/>
          </a:ln>
        </p:spPr>
      </p:pic>
      <p:pic>
        <p:nvPicPr>
          <p:cNvPr id="658" name="Google Shape;658;p5"/>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643688" y="1841070"/>
            <a:ext cx="845652" cy="178888"/>
          </a:xfrm>
          <a:prstGeom prst="rect">
            <a:avLst/>
          </a:prstGeom>
          <a:noFill/>
          <a:ln>
            <a:noFill/>
          </a:ln>
        </p:spPr>
      </p:pic>
      <p:pic>
        <p:nvPicPr>
          <p:cNvPr id="659" name="Google Shape;659;p5"/>
          <p:cNvPicPr preferRelativeResize="0"/>
          <p:nvPr/>
        </p:nvPicPr>
        <p:blipFill rotWithShape="1">
          <a:blip r:embed="rId17" cstate="screen">
            <a:alphaModFix/>
            <a:biLevel thresh="25000"/>
            <a:extLst>
              <a:ext uri="{28A0092B-C50C-407E-A947-70E740481C1C}">
                <a14:useLocalDpi xmlns:a14="http://schemas.microsoft.com/office/drawing/2010/main"/>
              </a:ext>
            </a:extLst>
          </a:blip>
          <a:srcRect/>
          <a:stretch/>
        </p:blipFill>
        <p:spPr>
          <a:xfrm>
            <a:off x="3997887" y="1815852"/>
            <a:ext cx="983553" cy="186424"/>
          </a:xfrm>
          <a:prstGeom prst="rect">
            <a:avLst/>
          </a:prstGeom>
          <a:noFill/>
          <a:ln>
            <a:noFill/>
          </a:ln>
        </p:spPr>
      </p:pic>
      <p:pic>
        <p:nvPicPr>
          <p:cNvPr id="660" name="Google Shape;660;p5"/>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4194084" y="2494617"/>
            <a:ext cx="1402081" cy="106008"/>
          </a:xfrm>
          <a:prstGeom prst="rect">
            <a:avLst/>
          </a:prstGeom>
          <a:noFill/>
          <a:ln>
            <a:noFill/>
          </a:ln>
        </p:spPr>
      </p:pic>
      <p:pic>
        <p:nvPicPr>
          <p:cNvPr id="661" name="Google Shape;661;p5"/>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6636985" y="1793078"/>
            <a:ext cx="959230" cy="281374"/>
          </a:xfrm>
          <a:prstGeom prst="rect">
            <a:avLst/>
          </a:prstGeom>
          <a:noFill/>
          <a:ln>
            <a:noFill/>
          </a:ln>
        </p:spPr>
      </p:pic>
      <p:pic>
        <p:nvPicPr>
          <p:cNvPr id="662" name="Google Shape;662;p5"/>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5455198" y="5013899"/>
            <a:ext cx="788318" cy="456994"/>
          </a:xfrm>
          <a:prstGeom prst="rect">
            <a:avLst/>
          </a:prstGeom>
          <a:noFill/>
          <a:ln>
            <a:noFill/>
          </a:ln>
        </p:spPr>
      </p:pic>
      <p:pic>
        <p:nvPicPr>
          <p:cNvPr id="663" name="Google Shape;663;p5"/>
          <p:cNvPicPr preferRelativeResize="0"/>
          <p:nvPr/>
        </p:nvPicPr>
        <p:blipFill rotWithShape="1">
          <a:blip r:embed="rId21" cstate="screen">
            <a:alphaModFix/>
            <a:extLst>
              <a:ext uri="{28A0092B-C50C-407E-A947-70E740481C1C}">
                <a14:useLocalDpi xmlns:a14="http://schemas.microsoft.com/office/drawing/2010/main"/>
              </a:ext>
            </a:extLst>
          </a:blip>
          <a:srcRect/>
          <a:stretch/>
        </p:blipFill>
        <p:spPr>
          <a:xfrm>
            <a:off x="4249261" y="5044890"/>
            <a:ext cx="727469" cy="395056"/>
          </a:xfrm>
          <a:prstGeom prst="rect">
            <a:avLst/>
          </a:prstGeom>
          <a:noFill/>
          <a:ln>
            <a:noFill/>
          </a:ln>
        </p:spPr>
      </p:pic>
      <p:pic>
        <p:nvPicPr>
          <p:cNvPr id="664" name="Google Shape;664;p5"/>
          <p:cNvPicPr preferRelativeResize="0"/>
          <p:nvPr/>
        </p:nvPicPr>
        <p:blipFill rotWithShape="1">
          <a:blip r:embed="rId22" cstate="screen">
            <a:alphaModFix/>
            <a:extLst>
              <a:ext uri="{28A0092B-C50C-407E-A947-70E740481C1C}">
                <a14:useLocalDpi xmlns:a14="http://schemas.microsoft.com/office/drawing/2010/main"/>
              </a:ext>
            </a:extLst>
          </a:blip>
          <a:srcRect/>
          <a:stretch/>
        </p:blipFill>
        <p:spPr>
          <a:xfrm>
            <a:off x="6721984" y="5019373"/>
            <a:ext cx="666070" cy="459358"/>
          </a:xfrm>
          <a:prstGeom prst="rect">
            <a:avLst/>
          </a:prstGeom>
          <a:noFill/>
          <a:ln>
            <a:noFill/>
          </a:ln>
        </p:spPr>
      </p:pic>
      <p:pic>
        <p:nvPicPr>
          <p:cNvPr id="665" name="Google Shape;665;p5"/>
          <p:cNvPicPr preferRelativeResize="0"/>
          <p:nvPr/>
        </p:nvPicPr>
        <p:blipFill rotWithShape="1">
          <a:blip r:embed="rId23" cstate="screen">
            <a:alphaModFix/>
            <a:extLst>
              <a:ext uri="{28A0092B-C50C-407E-A947-70E740481C1C}">
                <a14:useLocalDpi xmlns:a14="http://schemas.microsoft.com/office/drawing/2010/main"/>
              </a:ext>
            </a:extLst>
          </a:blip>
          <a:srcRect/>
          <a:stretch/>
        </p:blipFill>
        <p:spPr>
          <a:xfrm>
            <a:off x="1227303" y="4897107"/>
            <a:ext cx="1434466" cy="573786"/>
          </a:xfrm>
          <a:prstGeom prst="rect">
            <a:avLst/>
          </a:prstGeom>
          <a:noFill/>
          <a:ln>
            <a:noFill/>
          </a:ln>
        </p:spPr>
      </p:pic>
      <p:pic>
        <p:nvPicPr>
          <p:cNvPr id="666" name="Google Shape;666;p5"/>
          <p:cNvPicPr preferRelativeResize="0"/>
          <p:nvPr/>
        </p:nvPicPr>
        <p:blipFill rotWithShape="1">
          <a:blip r:embed="rId24" cstate="screen">
            <a:alphaModFix/>
            <a:extLst>
              <a:ext uri="{28A0092B-C50C-407E-A947-70E740481C1C}">
                <a14:useLocalDpi xmlns:a14="http://schemas.microsoft.com/office/drawing/2010/main"/>
              </a:ext>
            </a:extLst>
          </a:blip>
          <a:srcRect/>
          <a:stretch/>
        </p:blipFill>
        <p:spPr>
          <a:xfrm>
            <a:off x="3690336" y="3034543"/>
            <a:ext cx="397755" cy="397755"/>
          </a:xfrm>
          <a:prstGeom prst="rect">
            <a:avLst/>
          </a:prstGeom>
          <a:noFill/>
          <a:ln>
            <a:noFill/>
          </a:ln>
        </p:spPr>
      </p:pic>
      <p:pic>
        <p:nvPicPr>
          <p:cNvPr id="667" name="Google Shape;667;p5" descr="Nestlé - Wikipedia"/>
          <p:cNvPicPr preferRelativeResize="0"/>
          <p:nvPr/>
        </p:nvPicPr>
        <p:blipFill rotWithShape="1">
          <a:blip r:embed="rId25" cstate="screen">
            <a:alphaModFix/>
            <a:extLst>
              <a:ext uri="{28A0092B-C50C-407E-A947-70E740481C1C}">
                <a14:useLocalDpi xmlns:a14="http://schemas.microsoft.com/office/drawing/2010/main"/>
              </a:ext>
            </a:extLst>
          </a:blip>
          <a:srcRect/>
          <a:stretch/>
        </p:blipFill>
        <p:spPr>
          <a:xfrm>
            <a:off x="3180560" y="1722641"/>
            <a:ext cx="360245" cy="372846"/>
          </a:xfrm>
          <a:prstGeom prst="rect">
            <a:avLst/>
          </a:prstGeom>
          <a:noFill/>
          <a:ln>
            <a:noFill/>
          </a:ln>
        </p:spPr>
      </p:pic>
      <p:pic>
        <p:nvPicPr>
          <p:cNvPr id="668" name="Google Shape;668;p5"/>
          <p:cNvPicPr preferRelativeResize="0"/>
          <p:nvPr/>
        </p:nvPicPr>
        <p:blipFill rotWithShape="1">
          <a:blip r:embed="rId26" cstate="screen">
            <a:alphaModFix/>
            <a:extLst>
              <a:ext uri="{28A0092B-C50C-407E-A947-70E740481C1C}">
                <a14:useLocalDpi xmlns:a14="http://schemas.microsoft.com/office/drawing/2010/main"/>
              </a:ext>
            </a:extLst>
          </a:blip>
          <a:srcRect/>
          <a:stretch/>
        </p:blipFill>
        <p:spPr>
          <a:xfrm>
            <a:off x="593960" y="2408859"/>
            <a:ext cx="816067" cy="252349"/>
          </a:xfrm>
          <a:prstGeom prst="rect">
            <a:avLst/>
          </a:prstGeom>
          <a:noFill/>
          <a:ln>
            <a:noFill/>
          </a:ln>
        </p:spPr>
      </p:pic>
      <p:pic>
        <p:nvPicPr>
          <p:cNvPr id="669" name="Google Shape;669;p5" descr="Flor de Caña Rum Extra Seco 4 Yrs White 37,5% - Flor de Caña for 17.98€ -  vinello.eu"/>
          <p:cNvPicPr preferRelativeResize="0"/>
          <p:nvPr/>
        </p:nvPicPr>
        <p:blipFill rotWithShape="1">
          <a:blip r:embed="rId27" cstate="screen">
            <a:alphaModFix/>
            <a:extLst>
              <a:ext uri="{28A0092B-C50C-407E-A947-70E740481C1C}">
                <a14:useLocalDpi xmlns:a14="http://schemas.microsoft.com/office/drawing/2010/main"/>
              </a:ext>
            </a:extLst>
          </a:blip>
          <a:srcRect/>
          <a:stretch/>
        </p:blipFill>
        <p:spPr>
          <a:xfrm>
            <a:off x="1796807" y="2318651"/>
            <a:ext cx="998151" cy="386427"/>
          </a:xfrm>
          <a:prstGeom prst="rect">
            <a:avLst/>
          </a:prstGeom>
          <a:noFill/>
          <a:ln>
            <a:noFill/>
          </a:ln>
        </p:spPr>
      </p:pic>
      <p:pic>
        <p:nvPicPr>
          <p:cNvPr id="670" name="Google Shape;670;p5"/>
          <p:cNvPicPr preferRelativeResize="0"/>
          <p:nvPr/>
        </p:nvPicPr>
        <p:blipFill rotWithShape="1">
          <a:blip r:embed="rId28" cstate="screen">
            <a:extLst>
              <a:ext uri="{28A0092B-C50C-407E-A947-70E740481C1C}">
                <a14:useLocalDpi xmlns:a14="http://schemas.microsoft.com/office/drawing/2010/main"/>
              </a:ext>
            </a:extLst>
          </a:blip>
          <a:srcRect/>
          <a:stretch/>
        </p:blipFill>
        <p:spPr>
          <a:xfrm>
            <a:off x="5178828" y="1636115"/>
            <a:ext cx="510707" cy="510707"/>
          </a:xfrm>
          <a:prstGeom prst="rect">
            <a:avLst/>
          </a:prstGeom>
        </p:spPr>
      </p:pic>
      <p:pic>
        <p:nvPicPr>
          <p:cNvPr id="671" name="Google Shape;671;p5"/>
          <p:cNvPicPr preferRelativeResize="0"/>
          <p:nvPr/>
        </p:nvPicPr>
        <p:blipFill rotWithShape="1">
          <a:blip r:embed="rId29" cstate="screen">
            <a:alphaModFix/>
            <a:extLst>
              <a:ext uri="{28A0092B-C50C-407E-A947-70E740481C1C}">
                <a14:useLocalDpi xmlns:a14="http://schemas.microsoft.com/office/drawing/2010/main"/>
              </a:ext>
            </a:extLst>
          </a:blip>
          <a:srcRect/>
          <a:stretch/>
        </p:blipFill>
        <p:spPr>
          <a:xfrm>
            <a:off x="3205231" y="2425235"/>
            <a:ext cx="704029" cy="306892"/>
          </a:xfrm>
          <a:prstGeom prst="rect">
            <a:avLst/>
          </a:prstGeom>
          <a:noFill/>
          <a:ln>
            <a:noFill/>
          </a:ln>
        </p:spPr>
      </p:pic>
      <p:pic>
        <p:nvPicPr>
          <p:cNvPr id="672" name="Google Shape;672;p5" descr="A colorful circle with a black background&#10;&#10;AI-generated content may be incorrect."/>
          <p:cNvPicPr preferRelativeResize="0"/>
          <p:nvPr/>
        </p:nvPicPr>
        <p:blipFill rotWithShape="1">
          <a:blip r:embed="rId30" cstate="screen">
            <a:alphaModFix/>
            <a:extLst>
              <a:ext uri="{28A0092B-C50C-407E-A947-70E740481C1C}">
                <a14:useLocalDpi xmlns:a14="http://schemas.microsoft.com/office/drawing/2010/main"/>
              </a:ext>
            </a:extLst>
          </a:blip>
          <a:srcRect/>
          <a:stretch/>
        </p:blipFill>
        <p:spPr>
          <a:xfrm>
            <a:off x="4768707" y="3034543"/>
            <a:ext cx="397755" cy="397755"/>
          </a:xfrm>
          <a:prstGeom prst="rect">
            <a:avLst/>
          </a:prstGeom>
          <a:noFill/>
          <a:ln>
            <a:noFill/>
          </a:ln>
        </p:spPr>
      </p:pic>
      <p:pic>
        <p:nvPicPr>
          <p:cNvPr id="673" name="Google Shape;673;p5" descr="A blue white and yellow flag&#10;&#10;AI-generated content may be incorrect."/>
          <p:cNvPicPr preferRelativeResize="0"/>
          <p:nvPr/>
        </p:nvPicPr>
        <p:blipFill rotWithShape="1">
          <a:blip r:embed="rId31" cstate="screen">
            <a:alphaModFix/>
            <a:extLst>
              <a:ext uri="{28A0092B-C50C-407E-A947-70E740481C1C}">
                <a14:useLocalDpi xmlns:a14="http://schemas.microsoft.com/office/drawing/2010/main"/>
              </a:ext>
            </a:extLst>
          </a:blip>
          <a:srcRect/>
          <a:stretch/>
        </p:blipFill>
        <p:spPr>
          <a:xfrm>
            <a:off x="4870199" y="5977105"/>
            <a:ext cx="365760" cy="365760"/>
          </a:xfrm>
          <a:prstGeom prst="rect">
            <a:avLst/>
          </a:prstGeom>
          <a:noFill/>
          <a:ln>
            <a:noFill/>
          </a:ln>
        </p:spPr>
      </p:pic>
      <p:pic>
        <p:nvPicPr>
          <p:cNvPr id="674" name="Google Shape;674;p5" descr="Liberty Mutual Logo Black and White – Brands Logos"/>
          <p:cNvPicPr preferRelativeResize="0"/>
          <p:nvPr/>
        </p:nvPicPr>
        <p:blipFill rotWithShape="1">
          <a:blip r:embed="rId32" cstate="screen">
            <a:alphaModFix/>
            <a:extLst>
              <a:ext uri="{28A0092B-C50C-407E-A947-70E740481C1C}">
                <a14:useLocalDpi xmlns:a14="http://schemas.microsoft.com/office/drawing/2010/main"/>
              </a:ext>
            </a:extLst>
          </a:blip>
          <a:srcRect/>
          <a:stretch/>
        </p:blipFill>
        <p:spPr>
          <a:xfrm>
            <a:off x="10295505" y="1348666"/>
            <a:ext cx="1130786" cy="1130786"/>
          </a:xfrm>
          <a:prstGeom prst="rect">
            <a:avLst/>
          </a:prstGeom>
          <a:noFill/>
          <a:ln>
            <a:noFill/>
          </a:ln>
        </p:spPr>
      </p:pic>
      <p:pic>
        <p:nvPicPr>
          <p:cNvPr id="675" name="Google Shape;675;p5"/>
          <p:cNvPicPr preferRelativeResize="0"/>
          <p:nvPr/>
        </p:nvPicPr>
        <p:blipFill rotWithShape="1">
          <a:blip r:embed="rId33" cstate="screen">
            <a:alphaModFix/>
            <a:extLst>
              <a:ext uri="{28A0092B-C50C-407E-A947-70E740481C1C}">
                <a14:useLocalDpi xmlns:a14="http://schemas.microsoft.com/office/drawing/2010/main"/>
              </a:ext>
            </a:extLst>
          </a:blip>
          <a:srcRect/>
          <a:stretch/>
        </p:blipFill>
        <p:spPr>
          <a:xfrm>
            <a:off x="8159391" y="1891901"/>
            <a:ext cx="1398955" cy="141555"/>
          </a:xfrm>
          <a:prstGeom prst="rect">
            <a:avLst/>
          </a:prstGeom>
          <a:noFill/>
          <a:ln>
            <a:noFill/>
          </a:ln>
        </p:spPr>
      </p:pic>
      <p:pic>
        <p:nvPicPr>
          <p:cNvPr id="676" name="Google Shape;676;p5"/>
          <p:cNvPicPr preferRelativeResize="0"/>
          <p:nvPr/>
        </p:nvPicPr>
        <p:blipFill rotWithShape="1">
          <a:blip r:embed="rId34" cstate="screen">
            <a:alphaModFix/>
            <a:extLst>
              <a:ext uri="{28A0092B-C50C-407E-A947-70E740481C1C}">
                <a14:useLocalDpi xmlns:a14="http://schemas.microsoft.com/office/drawing/2010/main"/>
              </a:ext>
            </a:extLst>
          </a:blip>
          <a:srcRect/>
          <a:stretch/>
        </p:blipFill>
        <p:spPr>
          <a:xfrm>
            <a:off x="6868729" y="2595413"/>
            <a:ext cx="1258532" cy="196988"/>
          </a:xfrm>
          <a:prstGeom prst="rect">
            <a:avLst/>
          </a:prstGeom>
          <a:noFill/>
          <a:ln>
            <a:noFill/>
          </a:ln>
        </p:spPr>
      </p:pic>
      <p:pic>
        <p:nvPicPr>
          <p:cNvPr id="677" name="Google Shape;677;p5" descr="A blue white and yellow flag&#10;&#10;AI-generated content may be incorrect."/>
          <p:cNvPicPr preferRelativeResize="0"/>
          <p:nvPr/>
        </p:nvPicPr>
        <p:blipFill rotWithShape="1">
          <a:blip r:embed="rId31" cstate="screen">
            <a:alphaModFix/>
            <a:extLst>
              <a:ext uri="{28A0092B-C50C-407E-A947-70E740481C1C}">
                <a14:useLocalDpi xmlns:a14="http://schemas.microsoft.com/office/drawing/2010/main"/>
              </a:ext>
            </a:extLst>
          </a:blip>
          <a:srcRect/>
          <a:stretch/>
        </p:blipFill>
        <p:spPr>
          <a:xfrm>
            <a:off x="5323894" y="3060061"/>
            <a:ext cx="365760" cy="365760"/>
          </a:xfrm>
          <a:prstGeom prst="rect">
            <a:avLst/>
          </a:prstGeom>
          <a:noFill/>
          <a:ln>
            <a:noFill/>
          </a:ln>
        </p:spPr>
      </p:pic>
      <p:pic>
        <p:nvPicPr>
          <p:cNvPr id="678" name="Google Shape;678;p5"/>
          <p:cNvPicPr preferRelativeResize="0"/>
          <p:nvPr/>
        </p:nvPicPr>
        <p:blipFill rotWithShape="1">
          <a:blip r:embed="rId35" cstate="screen">
            <a:alphaModFix/>
            <a:extLst>
              <a:ext uri="{28A0092B-C50C-407E-A947-70E740481C1C}">
                <a14:useLocalDpi xmlns:a14="http://schemas.microsoft.com/office/drawing/2010/main"/>
              </a:ext>
            </a:extLst>
          </a:blip>
          <a:srcRect/>
          <a:stretch/>
        </p:blipFill>
        <p:spPr>
          <a:xfrm>
            <a:off x="1796806" y="1701808"/>
            <a:ext cx="998151" cy="367484"/>
          </a:xfrm>
          <a:prstGeom prst="rect">
            <a:avLst/>
          </a:prstGeom>
          <a:noFill/>
          <a:ln>
            <a:noFill/>
          </a:ln>
        </p:spPr>
      </p:pic>
      <p:pic>
        <p:nvPicPr>
          <p:cNvPr id="2" name="Google Shape;648;p5">
            <a:extLst>
              <a:ext uri="{FF2B5EF4-FFF2-40B4-BE49-F238E27FC236}">
                <a16:creationId xmlns:a16="http://schemas.microsoft.com/office/drawing/2014/main" id="{2906793D-9BA8-0934-A118-B4E565FA05BD}"/>
              </a:ext>
            </a:extLst>
          </p:cNvPr>
          <p:cNvPicPr preferRelativeResize="0"/>
          <p:nvPr/>
        </p:nvPicPr>
        <p:blipFill rotWithShape="1">
          <a:blip r:embed="rId36">
            <a:alphaModFix/>
            <a:extLst>
              <a:ext uri="{28A0092B-C50C-407E-A947-70E740481C1C}">
                <a14:useLocalDpi xmlns:a14="http://schemas.microsoft.com/office/drawing/2010/main"/>
              </a:ext>
            </a:extLst>
          </a:blip>
          <a:srcRect t="34521" b="17663"/>
          <a:stretch>
            <a:fillRect/>
          </a:stretch>
        </p:blipFill>
        <p:spPr>
          <a:xfrm>
            <a:off x="8051588" y="3844197"/>
            <a:ext cx="3737074" cy="2680428"/>
          </a:xfrm>
          <a:prstGeom prst="roundRect">
            <a:avLst>
              <a:gd name="adj" fmla="val 4785"/>
            </a:avLst>
          </a:prstGeom>
          <a:noFill/>
          <a:ln>
            <a:noFill/>
          </a:ln>
        </p:spPr>
      </p:pic>
      <p:sp>
        <p:nvSpPr>
          <p:cNvPr id="3" name="Google Shape;651;p5">
            <a:extLst>
              <a:ext uri="{FF2B5EF4-FFF2-40B4-BE49-F238E27FC236}">
                <a16:creationId xmlns:a16="http://schemas.microsoft.com/office/drawing/2014/main" id="{8B9210DE-9F38-084B-76CB-78C4091EBDF0}"/>
              </a:ext>
            </a:extLst>
          </p:cNvPr>
          <p:cNvSpPr/>
          <p:nvPr/>
        </p:nvSpPr>
        <p:spPr>
          <a:xfrm>
            <a:off x="8041356" y="3859037"/>
            <a:ext cx="3726843" cy="2665588"/>
          </a:xfrm>
          <a:prstGeom prst="roundRect">
            <a:avLst>
              <a:gd name="adj" fmla="val 3650"/>
            </a:avLst>
          </a:prstGeom>
          <a:solidFill>
            <a:schemeClr val="accent1">
              <a:alpha val="49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Roboto"/>
              <a:buNone/>
              <a:tabLst/>
              <a:defRPr/>
            </a:pP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4" name="Google Shape;654;p5">
            <a:extLst>
              <a:ext uri="{FF2B5EF4-FFF2-40B4-BE49-F238E27FC236}">
                <a16:creationId xmlns:a16="http://schemas.microsoft.com/office/drawing/2014/main" id="{63E1D4C4-220C-05D3-A2AD-1A71BC4811BB}"/>
              </a:ext>
            </a:extLst>
          </p:cNvPr>
          <p:cNvSpPr txBox="1"/>
          <p:nvPr/>
        </p:nvSpPr>
        <p:spPr>
          <a:xfrm>
            <a:off x="8210320" y="4014787"/>
            <a:ext cx="3588574"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200"/>
              <a:buFont typeface="Roboto"/>
              <a:buNone/>
              <a:tabLst/>
              <a:defRPr/>
            </a:pPr>
            <a:r>
              <a:rPr kumimoji="0" lang="en-US" sz="2800" b="1" i="0" u="none" strike="noStrike" kern="1200" cap="none" spc="0" normalizeH="0" baseline="0" noProof="0" dirty="0">
                <a:ln>
                  <a:noFill/>
                </a:ln>
                <a:solidFill>
                  <a:srgbClr val="FFFFFF"/>
                </a:solidFill>
                <a:effectLst/>
                <a:uLnTx/>
                <a:uFillTx/>
                <a:latin typeface="Roboto"/>
                <a:ea typeface="Roboto"/>
                <a:cs typeface="Roboto"/>
                <a:sym typeface="Roboto"/>
              </a:rPr>
              <a:t>Global Development</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5" name="Google Shape;656;p5">
            <a:extLst>
              <a:ext uri="{FF2B5EF4-FFF2-40B4-BE49-F238E27FC236}">
                <a16:creationId xmlns:a16="http://schemas.microsoft.com/office/drawing/2014/main" id="{EB6480B4-9216-263D-B62F-20497D2CD2FD}"/>
              </a:ext>
            </a:extLst>
          </p:cNvPr>
          <p:cNvPicPr preferRelativeResize="0"/>
          <p:nvPr/>
        </p:nvPicPr>
        <p:blipFill rotWithShape="1">
          <a:blip r:embed="rId14">
            <a:alphaModFix/>
            <a:extLst>
              <a:ext uri="{28A0092B-C50C-407E-A947-70E740481C1C}">
                <a14:useLocalDpi xmlns:a14="http://schemas.microsoft.com/office/drawing/2010/main"/>
              </a:ext>
            </a:extLst>
          </a:blip>
          <a:srcRect/>
          <a:stretch/>
        </p:blipFill>
        <p:spPr>
          <a:xfrm>
            <a:off x="8421121" y="5976845"/>
            <a:ext cx="365760" cy="365760"/>
          </a:xfrm>
          <a:prstGeom prst="rect">
            <a:avLst/>
          </a:prstGeom>
          <a:noFill/>
          <a:ln>
            <a:noFill/>
          </a:ln>
        </p:spPr>
      </p:pic>
      <p:pic>
        <p:nvPicPr>
          <p:cNvPr id="9" name="Google Shape;673;p5">
            <a:extLst>
              <a:ext uri="{FF2B5EF4-FFF2-40B4-BE49-F238E27FC236}">
                <a16:creationId xmlns:a16="http://schemas.microsoft.com/office/drawing/2014/main" id="{B2EA8285-7BA3-08FE-8C41-07B642F1F40B}"/>
              </a:ext>
            </a:extLst>
          </p:cNvPr>
          <p:cNvPicPr preferRelativeResize="0"/>
          <p:nvPr/>
        </p:nvPicPr>
        <p:blipFill rotWithShape="1">
          <a:blip r:embed="rId37" cstate="screen">
            <a:alphaModFix/>
            <a:extLst>
              <a:ext uri="{28A0092B-C50C-407E-A947-70E740481C1C}">
                <a14:useLocalDpi xmlns:a14="http://schemas.microsoft.com/office/drawing/2010/main"/>
              </a:ext>
            </a:extLst>
          </a:blip>
          <a:srcRect/>
          <a:stretch/>
        </p:blipFill>
        <p:spPr>
          <a:xfrm>
            <a:off x="9014591" y="5977319"/>
            <a:ext cx="365760" cy="365331"/>
          </a:xfrm>
          <a:prstGeom prst="rect">
            <a:avLst/>
          </a:prstGeom>
          <a:noFill/>
          <a:ln>
            <a:noFill/>
          </a:ln>
        </p:spPr>
      </p:pic>
      <p:pic>
        <p:nvPicPr>
          <p:cNvPr id="17" name="Picture 16">
            <a:extLst>
              <a:ext uri="{FF2B5EF4-FFF2-40B4-BE49-F238E27FC236}">
                <a16:creationId xmlns:a16="http://schemas.microsoft.com/office/drawing/2014/main" id="{7BE84513-AB92-7DDD-FC84-CFD236AF2234}"/>
              </a:ext>
            </a:extLst>
          </p:cNvPr>
          <p:cNvPicPr>
            <a:picLocks noChangeAspect="1"/>
          </p:cNvPicPr>
          <p:nvPr/>
        </p:nvPicPr>
        <p:blipFill>
          <a:blip r:embed="rId38" cstate="screen">
            <a:biLevel thresh="25000"/>
            <a:extLst>
              <a:ext uri="{28A0092B-C50C-407E-A947-70E740481C1C}">
                <a14:useLocalDpi xmlns:a14="http://schemas.microsoft.com/office/drawing/2010/main"/>
              </a:ext>
            </a:extLst>
          </a:blip>
          <a:stretch>
            <a:fillRect/>
          </a:stretch>
        </p:blipFill>
        <p:spPr>
          <a:xfrm>
            <a:off x="8559567" y="5039328"/>
            <a:ext cx="1076441" cy="397474"/>
          </a:xfrm>
          <a:prstGeom prst="rect">
            <a:avLst/>
          </a:prstGeom>
        </p:spPr>
      </p:pic>
      <p:pic>
        <p:nvPicPr>
          <p:cNvPr id="19" name="Picture 18">
            <a:extLst>
              <a:ext uri="{FF2B5EF4-FFF2-40B4-BE49-F238E27FC236}">
                <a16:creationId xmlns:a16="http://schemas.microsoft.com/office/drawing/2014/main" id="{E999A1A8-A702-3049-712A-7B6FA4E96FD5}"/>
              </a:ext>
            </a:extLst>
          </p:cNvPr>
          <p:cNvPicPr>
            <a:picLocks noChangeAspect="1"/>
          </p:cNvPicPr>
          <p:nvPr/>
        </p:nvPicPr>
        <p:blipFill>
          <a:blip r:embed="rId39" cstate="screen">
            <a:lum bright="70000" contrast="-70000"/>
            <a:extLst>
              <a:ext uri="{BEBA8EAE-BF5A-486C-A8C5-ECC9F3942E4B}">
                <a14:imgProps xmlns:a14="http://schemas.microsoft.com/office/drawing/2010/main">
                  <a14:imgLayer r:embed="rId40">
                    <a14:imgEffect>
                      <a14:artisticPhotocopy/>
                    </a14:imgEffect>
                  </a14:imgLayer>
                </a14:imgProps>
              </a:ext>
              <a:ext uri="{28A0092B-C50C-407E-A947-70E740481C1C}">
                <a14:useLocalDpi xmlns:a14="http://schemas.microsoft.com/office/drawing/2010/main"/>
              </a:ext>
            </a:extLst>
          </a:blip>
          <a:stretch>
            <a:fillRect/>
          </a:stretch>
        </p:blipFill>
        <p:spPr>
          <a:xfrm>
            <a:off x="10134325" y="5110456"/>
            <a:ext cx="1340343" cy="263880"/>
          </a:xfrm>
          <a:prstGeom prst="rect">
            <a:avLst/>
          </a:prstGeom>
        </p:spPr>
      </p:pic>
      <p:pic>
        <p:nvPicPr>
          <p:cNvPr id="7" name="Graphic 6">
            <a:extLst>
              <a:ext uri="{FF2B5EF4-FFF2-40B4-BE49-F238E27FC236}">
                <a16:creationId xmlns:a16="http://schemas.microsoft.com/office/drawing/2014/main" id="{148022AF-2A08-E6A7-7A8D-9AE41E22FB8F}"/>
              </a:ext>
            </a:extLst>
          </p:cNvPr>
          <p:cNvPicPr>
            <a:picLocks noChangeAspect="1"/>
          </p:cNvPicPr>
          <p:nvPr/>
        </p:nvPicPr>
        <p:blipFill>
          <a:blip>
            <a:extLst>
              <a:ext uri="{96DAC541-7B7A-43D3-8B79-37D633B846F1}">
                <asvg:svgBlip xmlns:asvg="http://schemas.microsoft.com/office/drawing/2016/SVG/main" r:embed="rId41"/>
              </a:ext>
            </a:extLst>
          </a:blip>
          <a:stretch>
            <a:fillRect/>
          </a:stretch>
        </p:blipFill>
        <p:spPr>
          <a:xfrm>
            <a:off x="8655767" y="2439360"/>
            <a:ext cx="869304" cy="509095"/>
          </a:xfrm>
          <a:prstGeom prst="rect">
            <a:avLst/>
          </a:prstGeom>
        </p:spPr>
      </p:pic>
      <p:pic>
        <p:nvPicPr>
          <p:cNvPr id="8" name="Google Shape;673;p5">
            <a:extLst>
              <a:ext uri="{FF2B5EF4-FFF2-40B4-BE49-F238E27FC236}">
                <a16:creationId xmlns:a16="http://schemas.microsoft.com/office/drawing/2014/main" id="{2902FC0A-4572-93E3-78A4-EAED9BCC5536}"/>
              </a:ext>
            </a:extLst>
          </p:cNvPr>
          <p:cNvPicPr preferRelativeResize="0"/>
          <p:nvPr/>
        </p:nvPicPr>
        <p:blipFill rotWithShape="1">
          <a:blip r:embed="rId37" cstate="screen">
            <a:alphaModFix/>
            <a:extLst>
              <a:ext uri="{28A0092B-C50C-407E-A947-70E740481C1C}">
                <a14:useLocalDpi xmlns:a14="http://schemas.microsoft.com/office/drawing/2010/main"/>
              </a:ext>
            </a:extLst>
          </a:blip>
          <a:srcRect/>
          <a:stretch/>
        </p:blipFill>
        <p:spPr>
          <a:xfrm>
            <a:off x="7205174" y="3005774"/>
            <a:ext cx="365760" cy="36533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136"/>
          <p:cNvSpPr/>
          <p:nvPr/>
        </p:nvSpPr>
        <p:spPr>
          <a:xfrm>
            <a:off x="265745" y="1356966"/>
            <a:ext cx="11510656" cy="5324457"/>
          </a:xfrm>
          <a:prstGeom prst="roundRect">
            <a:avLst>
              <a:gd name="adj" fmla="val 3346"/>
            </a:avLst>
          </a:prstGeom>
          <a:gradFill>
            <a:gsLst>
              <a:gs pos="0">
                <a:srgbClr val="FFFFFF"/>
              </a:gs>
              <a:gs pos="50000">
                <a:srgbClr val="F5F8F9"/>
              </a:gs>
              <a:gs pos="100000">
                <a:srgbClr val="F4F7F9"/>
              </a:gs>
            </a:gsLst>
            <a:lin ang="5400000" scaled="0"/>
          </a:gradFill>
          <a:ln w="127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rgbClr val="07140D"/>
              </a:solidFill>
              <a:latin typeface="Calibri"/>
              <a:ea typeface="Calibri"/>
              <a:cs typeface="Calibri"/>
              <a:sym typeface="Calibri"/>
            </a:endParaRPr>
          </a:p>
        </p:txBody>
      </p:sp>
      <p:pic>
        <p:nvPicPr>
          <p:cNvPr id="843" name="Google Shape;843;p136" descr="A yellow circle with a black background&#10;&#10;Description automatically generated"/>
          <p:cNvPicPr preferRelativeResize="0"/>
          <p:nvPr/>
        </p:nvPicPr>
        <p:blipFill rotWithShape="1">
          <a:blip r:embed="rId3">
            <a:alphaModFix/>
          </a:blip>
          <a:srcRect/>
          <a:stretch/>
        </p:blipFill>
        <p:spPr>
          <a:xfrm>
            <a:off x="1266487" y="4384176"/>
            <a:ext cx="2845048" cy="2845048"/>
          </a:xfrm>
          <a:prstGeom prst="rect">
            <a:avLst/>
          </a:prstGeom>
          <a:noFill/>
          <a:ln>
            <a:noFill/>
          </a:ln>
        </p:spPr>
      </p:pic>
      <p:sp>
        <p:nvSpPr>
          <p:cNvPr id="844" name="Google Shape;844;p136"/>
          <p:cNvSpPr txBox="1">
            <a:spLocks noGrp="1"/>
          </p:cNvSpPr>
          <p:nvPr>
            <p:ph type="title"/>
          </p:nvPr>
        </p:nvSpPr>
        <p:spPr>
          <a:xfrm>
            <a:off x="265744" y="176577"/>
            <a:ext cx="10996313" cy="1182795"/>
          </a:xfrm>
          <a:prstGeom prst="rect">
            <a:avLst/>
          </a:prstGeom>
          <a:noFill/>
          <a:ln>
            <a:noFill/>
          </a:ln>
        </p:spPr>
        <p:txBody>
          <a:bodyPr spcFirstLastPara="1" wrap="square" lIns="121900" tIns="60950" rIns="121900" bIns="60950" anchor="t" anchorCtr="0">
            <a:noAutofit/>
          </a:bodyPr>
          <a:lstStyle/>
          <a:p>
            <a:pPr marL="0" lvl="0" indent="0" algn="l" rtl="0">
              <a:lnSpc>
                <a:spcPct val="90000"/>
              </a:lnSpc>
              <a:spcBef>
                <a:spcPts val="0"/>
              </a:spcBef>
              <a:spcAft>
                <a:spcPts val="0"/>
              </a:spcAft>
              <a:buClr>
                <a:schemeClr val="accent1"/>
              </a:buClr>
              <a:buSzPts val="2800"/>
              <a:buFont typeface="Roboto"/>
              <a:buNone/>
            </a:pPr>
            <a:r>
              <a:rPr lang="en-US" sz="3200">
                <a:solidFill>
                  <a:schemeClr val="accent1"/>
                </a:solidFill>
                <a:latin typeface="Roboto"/>
                <a:ea typeface="Roboto"/>
                <a:cs typeface="Roboto"/>
                <a:sym typeface="Roboto"/>
              </a:rPr>
              <a:t>Rising global temperatures pose a serious threat to worker health, economic productivity, and industry sustainability</a:t>
            </a:r>
            <a:endParaRPr/>
          </a:p>
        </p:txBody>
      </p:sp>
      <p:pic>
        <p:nvPicPr>
          <p:cNvPr id="845" name="Google Shape;845;p13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823994" y="1446745"/>
            <a:ext cx="1910195" cy="748795"/>
          </a:xfrm>
          <a:prstGeom prst="rect">
            <a:avLst/>
          </a:prstGeom>
          <a:noFill/>
          <a:ln>
            <a:noFill/>
          </a:ln>
        </p:spPr>
      </p:pic>
      <p:sp>
        <p:nvSpPr>
          <p:cNvPr id="846" name="Google Shape;846;p136"/>
          <p:cNvSpPr txBox="1"/>
          <p:nvPr/>
        </p:nvSpPr>
        <p:spPr>
          <a:xfrm>
            <a:off x="561890" y="2404125"/>
            <a:ext cx="4524208" cy="971804"/>
          </a:xfrm>
          <a:prstGeom prst="rect">
            <a:avLst/>
          </a:prstGeom>
          <a:noFill/>
          <a:ln>
            <a:noFill/>
          </a:ln>
        </p:spPr>
        <p:txBody>
          <a:bodyPr spcFirstLastPara="1" wrap="square" lIns="0" tIns="0" rIns="0" bIns="0" anchor="t" anchorCtr="0">
            <a:spAutoFit/>
          </a:bodyPr>
          <a:lstStyle/>
          <a:p>
            <a:pPr marL="0" marR="0" lvl="0" indent="0" algn="ctr" rtl="0">
              <a:lnSpc>
                <a:spcPct val="124453"/>
              </a:lnSpc>
              <a:spcBef>
                <a:spcPts val="0"/>
              </a:spcBef>
              <a:spcAft>
                <a:spcPts val="0"/>
              </a:spcAft>
              <a:buClr>
                <a:srgbClr val="C00000"/>
              </a:buClr>
              <a:buSzPts val="6400"/>
              <a:buFont typeface="Arial"/>
              <a:buNone/>
            </a:pPr>
            <a:r>
              <a:rPr lang="en-US" sz="6400" b="1" i="0" u="none" strike="noStrike" cap="none">
                <a:solidFill>
                  <a:srgbClr val="C00000"/>
                </a:solidFill>
                <a:latin typeface="Roboto"/>
                <a:ea typeface="Roboto"/>
                <a:cs typeface="Roboto"/>
                <a:sym typeface="Roboto"/>
              </a:rPr>
              <a:t>2.41 Billion</a:t>
            </a:r>
            <a:endParaRPr/>
          </a:p>
        </p:txBody>
      </p:sp>
      <p:sp>
        <p:nvSpPr>
          <p:cNvPr id="847" name="Google Shape;847;p136"/>
          <p:cNvSpPr txBox="1"/>
          <p:nvPr/>
        </p:nvSpPr>
        <p:spPr>
          <a:xfrm>
            <a:off x="7890962" y="1524027"/>
            <a:ext cx="2383325"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A3849"/>
                </a:solidFill>
                <a:latin typeface="Roboto"/>
                <a:ea typeface="Roboto"/>
                <a:cs typeface="Roboto"/>
                <a:sym typeface="Roboto"/>
              </a:rPr>
              <a:t>This results in</a:t>
            </a:r>
            <a:endParaRPr/>
          </a:p>
        </p:txBody>
      </p:sp>
      <p:sp>
        <p:nvSpPr>
          <p:cNvPr id="848" name="Google Shape;848;p136"/>
          <p:cNvSpPr txBox="1"/>
          <p:nvPr/>
        </p:nvSpPr>
        <p:spPr>
          <a:xfrm>
            <a:off x="6096000" y="2137168"/>
            <a:ext cx="3233065"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en-US" sz="4800" b="1" i="0" u="none" strike="noStrike" cap="none">
                <a:solidFill>
                  <a:srgbClr val="C00000"/>
                </a:solidFill>
                <a:latin typeface="Roboto"/>
                <a:ea typeface="Roboto"/>
                <a:cs typeface="Roboto"/>
                <a:sym typeface="Roboto"/>
              </a:rPr>
              <a:t>23 million</a:t>
            </a:r>
            <a:endParaRPr/>
          </a:p>
        </p:txBody>
      </p:sp>
      <p:pic>
        <p:nvPicPr>
          <p:cNvPr id="849" name="Google Shape;849;p136" descr="A group of people wearing hats and masks"/>
          <p:cNvPicPr preferRelativeResize="0"/>
          <p:nvPr/>
        </p:nvPicPr>
        <p:blipFill rotWithShape="1">
          <a:blip r:embed="rId5">
            <a:alphaModFix amt="70000"/>
          </a:blip>
          <a:srcRect/>
          <a:stretch/>
        </p:blipFill>
        <p:spPr>
          <a:xfrm>
            <a:off x="415599" y="5100276"/>
            <a:ext cx="5265316" cy="1574175"/>
          </a:xfrm>
          <a:prstGeom prst="roundRect">
            <a:avLst>
              <a:gd name="adj" fmla="val 9407"/>
            </a:avLst>
          </a:prstGeom>
          <a:noFill/>
          <a:ln>
            <a:noFill/>
          </a:ln>
        </p:spPr>
      </p:pic>
      <p:sp>
        <p:nvSpPr>
          <p:cNvPr id="850" name="Google Shape;850;p136"/>
          <p:cNvSpPr txBox="1"/>
          <p:nvPr/>
        </p:nvSpPr>
        <p:spPr>
          <a:xfrm>
            <a:off x="9079876" y="2208005"/>
            <a:ext cx="2465556" cy="74879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133"/>
              <a:buFont typeface="Arial"/>
              <a:buNone/>
            </a:pPr>
            <a:r>
              <a:rPr lang="en-US" sz="2133" b="1" i="0" u="none" strike="noStrike" cap="none">
                <a:solidFill>
                  <a:srgbClr val="2A3849"/>
                </a:solidFill>
                <a:latin typeface="Roboto"/>
                <a:ea typeface="Roboto"/>
                <a:cs typeface="Roboto"/>
                <a:sym typeface="Roboto"/>
              </a:rPr>
              <a:t>injured at work annually</a:t>
            </a:r>
            <a:endParaRPr/>
          </a:p>
        </p:txBody>
      </p:sp>
      <p:cxnSp>
        <p:nvCxnSpPr>
          <p:cNvPr id="851" name="Google Shape;851;p136"/>
          <p:cNvCxnSpPr/>
          <p:nvPr/>
        </p:nvCxnSpPr>
        <p:spPr>
          <a:xfrm>
            <a:off x="6096000" y="3117710"/>
            <a:ext cx="5449432" cy="0"/>
          </a:xfrm>
          <a:prstGeom prst="straightConnector1">
            <a:avLst/>
          </a:prstGeom>
          <a:noFill/>
          <a:ln w="12700" cap="flat" cmpd="sng">
            <a:solidFill>
              <a:srgbClr val="FF7C80"/>
            </a:solidFill>
            <a:prstDash val="solid"/>
            <a:miter lim="8000"/>
            <a:headEnd type="none" w="sm" len="sm"/>
            <a:tailEnd type="none" w="sm" len="sm"/>
          </a:ln>
        </p:spPr>
      </p:cxnSp>
      <p:sp>
        <p:nvSpPr>
          <p:cNvPr id="852" name="Google Shape;852;p136"/>
          <p:cNvSpPr txBox="1"/>
          <p:nvPr/>
        </p:nvSpPr>
        <p:spPr>
          <a:xfrm>
            <a:off x="440669" y="1563609"/>
            <a:ext cx="238332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2A3849"/>
                </a:solidFill>
                <a:latin typeface="Roboto"/>
                <a:ea typeface="Roboto"/>
                <a:cs typeface="Roboto"/>
                <a:sym typeface="Roboto"/>
              </a:rPr>
              <a:t>According to the</a:t>
            </a:r>
            <a:endParaRPr/>
          </a:p>
        </p:txBody>
      </p:sp>
      <p:sp>
        <p:nvSpPr>
          <p:cNvPr id="853" name="Google Shape;853;p136"/>
          <p:cNvSpPr txBox="1"/>
          <p:nvPr/>
        </p:nvSpPr>
        <p:spPr>
          <a:xfrm>
            <a:off x="440669" y="3482072"/>
            <a:ext cx="4502557"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333F50"/>
              </a:buClr>
              <a:buSzPts val="2800"/>
              <a:buFont typeface="Arial"/>
              <a:buNone/>
            </a:pPr>
            <a:r>
              <a:rPr lang="en-US" sz="2800" b="1" i="0" u="none" strike="noStrike" cap="none">
                <a:solidFill>
                  <a:srgbClr val="333F50"/>
                </a:solidFill>
                <a:latin typeface="Roboto"/>
                <a:ea typeface="Roboto"/>
                <a:cs typeface="Roboto"/>
                <a:sym typeface="Roboto"/>
              </a:rPr>
              <a:t>workers worldwide are exposed to excessive heat</a:t>
            </a:r>
            <a:endParaRPr/>
          </a:p>
        </p:txBody>
      </p:sp>
      <p:sp>
        <p:nvSpPr>
          <p:cNvPr id="854" name="Google Shape;854;p136"/>
          <p:cNvSpPr txBox="1"/>
          <p:nvPr/>
        </p:nvSpPr>
        <p:spPr>
          <a:xfrm>
            <a:off x="6096000" y="3361854"/>
            <a:ext cx="3233065"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en-US" sz="4800" b="1" i="0" u="none" strike="noStrike" cap="none">
                <a:solidFill>
                  <a:srgbClr val="C00000"/>
                </a:solidFill>
                <a:latin typeface="Roboto"/>
                <a:ea typeface="Roboto"/>
                <a:cs typeface="Roboto"/>
                <a:sym typeface="Roboto"/>
              </a:rPr>
              <a:t>80 million</a:t>
            </a:r>
            <a:endParaRPr/>
          </a:p>
        </p:txBody>
      </p:sp>
      <p:sp>
        <p:nvSpPr>
          <p:cNvPr id="855" name="Google Shape;855;p136"/>
          <p:cNvSpPr txBox="1"/>
          <p:nvPr/>
        </p:nvSpPr>
        <p:spPr>
          <a:xfrm>
            <a:off x="9162107" y="3307150"/>
            <a:ext cx="2383325" cy="107702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133"/>
              <a:buFont typeface="Arial"/>
              <a:buNone/>
            </a:pPr>
            <a:r>
              <a:rPr lang="en-US" sz="2133" b="1" i="0" u="none" strike="noStrike" cap="none">
                <a:solidFill>
                  <a:srgbClr val="2A3849"/>
                </a:solidFill>
                <a:latin typeface="Roboto"/>
                <a:ea typeface="Roboto"/>
                <a:cs typeface="Roboto"/>
                <a:sym typeface="Roboto"/>
              </a:rPr>
              <a:t>jobs lost by 2030 due to excessive heat</a:t>
            </a:r>
            <a:endParaRPr/>
          </a:p>
        </p:txBody>
      </p:sp>
      <p:cxnSp>
        <p:nvCxnSpPr>
          <p:cNvPr id="856" name="Google Shape;856;p136"/>
          <p:cNvCxnSpPr/>
          <p:nvPr/>
        </p:nvCxnSpPr>
        <p:spPr>
          <a:xfrm>
            <a:off x="6096000" y="4527410"/>
            <a:ext cx="5449432" cy="0"/>
          </a:xfrm>
          <a:prstGeom prst="straightConnector1">
            <a:avLst/>
          </a:prstGeom>
          <a:noFill/>
          <a:ln w="12700" cap="flat" cmpd="sng">
            <a:solidFill>
              <a:srgbClr val="FF7C80"/>
            </a:solidFill>
            <a:prstDash val="solid"/>
            <a:miter lim="8000"/>
            <a:headEnd type="none" w="sm" len="sm"/>
            <a:tailEnd type="none" w="sm" len="sm"/>
          </a:ln>
        </p:spPr>
      </p:cxnSp>
      <p:pic>
        <p:nvPicPr>
          <p:cNvPr id="857" name="Google Shape;857;p136" descr="A stack of money with a blue sign&#10;&#10;AI-generated content may be incorrect."/>
          <p:cNvPicPr preferRelativeResize="0"/>
          <p:nvPr/>
        </p:nvPicPr>
        <p:blipFill rotWithShape="1">
          <a:blip r:embed="rId6">
            <a:alphaModFix/>
          </a:blip>
          <a:srcRect/>
          <a:stretch/>
        </p:blipFill>
        <p:spPr>
          <a:xfrm>
            <a:off x="6149539" y="4682242"/>
            <a:ext cx="976313" cy="1601902"/>
          </a:xfrm>
          <a:prstGeom prst="rect">
            <a:avLst/>
          </a:prstGeom>
          <a:noFill/>
          <a:ln>
            <a:noFill/>
          </a:ln>
        </p:spPr>
      </p:pic>
      <p:sp>
        <p:nvSpPr>
          <p:cNvPr id="858" name="Google Shape;858;p136"/>
          <p:cNvSpPr txBox="1"/>
          <p:nvPr/>
        </p:nvSpPr>
        <p:spPr>
          <a:xfrm>
            <a:off x="8106407" y="5616066"/>
            <a:ext cx="3334288" cy="10770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133"/>
              <a:buFont typeface="Arial"/>
              <a:buNone/>
            </a:pPr>
            <a:r>
              <a:rPr lang="en-US" sz="2133" b="1" i="0" u="none" strike="noStrike" cap="none">
                <a:solidFill>
                  <a:srgbClr val="2A3849"/>
                </a:solidFill>
                <a:latin typeface="Roboto"/>
                <a:ea typeface="Roboto"/>
                <a:cs typeface="Roboto"/>
                <a:sym typeface="Roboto"/>
              </a:rPr>
              <a:t>accumulated financial loss due to heat-related illnesses</a:t>
            </a:r>
            <a:endParaRPr/>
          </a:p>
        </p:txBody>
      </p:sp>
      <p:pic>
        <p:nvPicPr>
          <p:cNvPr id="859" name="Google Shape;859;p136" descr="A stack of money with a blue sign&#10;&#10;AI-generated content may be incorrect."/>
          <p:cNvPicPr preferRelativeResize="0"/>
          <p:nvPr/>
        </p:nvPicPr>
        <p:blipFill rotWithShape="1">
          <a:blip r:embed="rId6">
            <a:alphaModFix/>
          </a:blip>
          <a:srcRect/>
          <a:stretch/>
        </p:blipFill>
        <p:spPr>
          <a:xfrm>
            <a:off x="6908284" y="4710375"/>
            <a:ext cx="976313" cy="1601902"/>
          </a:xfrm>
          <a:prstGeom prst="rect">
            <a:avLst/>
          </a:prstGeom>
          <a:noFill/>
          <a:ln>
            <a:noFill/>
          </a:ln>
        </p:spPr>
      </p:pic>
      <p:pic>
        <p:nvPicPr>
          <p:cNvPr id="860" name="Google Shape;860;p136" descr="A stack of money with a blue sign&#10;&#10;AI-generated content may be incorrect."/>
          <p:cNvPicPr preferRelativeResize="0"/>
          <p:nvPr/>
        </p:nvPicPr>
        <p:blipFill rotWithShape="1">
          <a:blip r:embed="rId7">
            <a:alphaModFix/>
          </a:blip>
          <a:srcRect/>
          <a:stretch/>
        </p:blipFill>
        <p:spPr>
          <a:xfrm>
            <a:off x="5938155" y="5174661"/>
            <a:ext cx="976313" cy="1499790"/>
          </a:xfrm>
          <a:prstGeom prst="rect">
            <a:avLst/>
          </a:prstGeom>
          <a:noFill/>
          <a:ln>
            <a:noFill/>
          </a:ln>
        </p:spPr>
      </p:pic>
      <p:pic>
        <p:nvPicPr>
          <p:cNvPr id="861" name="Google Shape;861;p136" descr="A stack of money with a blue sign&#10;&#10;AI-generated content may be incorrect."/>
          <p:cNvPicPr preferRelativeResize="0"/>
          <p:nvPr/>
        </p:nvPicPr>
        <p:blipFill rotWithShape="1">
          <a:blip r:embed="rId8">
            <a:alphaModFix/>
          </a:blip>
          <a:srcRect/>
          <a:stretch/>
        </p:blipFill>
        <p:spPr>
          <a:xfrm>
            <a:off x="6686474" y="5202794"/>
            <a:ext cx="976313" cy="1471232"/>
          </a:xfrm>
          <a:prstGeom prst="rect">
            <a:avLst/>
          </a:prstGeom>
          <a:noFill/>
          <a:ln>
            <a:noFill/>
          </a:ln>
        </p:spPr>
      </p:pic>
      <p:sp>
        <p:nvSpPr>
          <p:cNvPr id="862" name="Google Shape;862;p136"/>
          <p:cNvSpPr txBox="1"/>
          <p:nvPr/>
        </p:nvSpPr>
        <p:spPr>
          <a:xfrm>
            <a:off x="9609755" y="4640488"/>
            <a:ext cx="2016738"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3200"/>
              <a:buFont typeface="Arial"/>
              <a:buNone/>
            </a:pPr>
            <a:r>
              <a:rPr lang="en-US" sz="3200" b="1" i="0" u="none" strike="noStrike" cap="none">
                <a:solidFill>
                  <a:srgbClr val="00B050"/>
                </a:solidFill>
                <a:latin typeface="Roboto"/>
                <a:ea typeface="Roboto"/>
                <a:cs typeface="Roboto"/>
                <a:sym typeface="Roboto"/>
              </a:rPr>
              <a:t>TRILLION </a:t>
            </a:r>
            <a:r>
              <a:rPr lang="en-US" sz="3200" b="0" i="0" u="none" strike="noStrike" cap="none">
                <a:solidFill>
                  <a:srgbClr val="00B050"/>
                </a:solidFill>
                <a:latin typeface="Roboto"/>
                <a:ea typeface="Roboto"/>
                <a:cs typeface="Roboto"/>
                <a:sym typeface="Roboto"/>
              </a:rPr>
              <a:t>USD </a:t>
            </a:r>
            <a:endParaRPr sz="3200" b="0" i="0" u="none" strike="noStrike" cap="none">
              <a:solidFill>
                <a:srgbClr val="00B050"/>
              </a:solidFill>
              <a:latin typeface="Roboto"/>
              <a:ea typeface="Roboto"/>
              <a:cs typeface="Roboto"/>
              <a:sym typeface="Roboto"/>
            </a:endParaRPr>
          </a:p>
        </p:txBody>
      </p:sp>
      <p:sp>
        <p:nvSpPr>
          <p:cNvPr id="863" name="Google Shape;863;p136"/>
          <p:cNvSpPr txBox="1"/>
          <p:nvPr/>
        </p:nvSpPr>
        <p:spPr>
          <a:xfrm>
            <a:off x="7764388" y="4522586"/>
            <a:ext cx="1937818"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6600"/>
              <a:buFont typeface="Arial"/>
              <a:buNone/>
            </a:pPr>
            <a:r>
              <a:rPr lang="en-US" sz="6600" b="1" i="0" u="none" strike="noStrike" cap="none">
                <a:solidFill>
                  <a:srgbClr val="00B050"/>
                </a:solidFill>
                <a:latin typeface="Roboto"/>
                <a:ea typeface="Roboto"/>
                <a:cs typeface="Roboto"/>
                <a:sym typeface="Roboto"/>
              </a:rPr>
              <a:t>$2.4 </a:t>
            </a:r>
            <a:endParaRPr sz="6600" b="0" i="0" u="none" strike="noStrike" cap="none">
              <a:solidFill>
                <a:srgbClr val="333F50"/>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13"/>
          <p:cNvSpPr txBox="1">
            <a:spLocks noGrp="1"/>
          </p:cNvSpPr>
          <p:nvPr>
            <p:ph type="ctrTitle"/>
          </p:nvPr>
        </p:nvSpPr>
        <p:spPr>
          <a:xfrm>
            <a:off x="203478" y="257273"/>
            <a:ext cx="10788372" cy="9445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en-US" sz="3600">
                <a:solidFill>
                  <a:schemeClr val="dk2"/>
                </a:solidFill>
                <a:latin typeface="Roboto"/>
                <a:ea typeface="Roboto"/>
                <a:cs typeface="Roboto"/>
                <a:sym typeface="Roboto"/>
              </a:rPr>
              <a:t>Industries Impacted: It’s Not Just Agriculture</a:t>
            </a:r>
            <a:endParaRPr/>
          </a:p>
        </p:txBody>
      </p:sp>
      <p:pic>
        <p:nvPicPr>
          <p:cNvPr id="870" name="Google Shape;870;p13"/>
          <p:cNvPicPr preferRelativeResize="0"/>
          <p:nvPr/>
        </p:nvPicPr>
        <p:blipFill rotWithShape="1">
          <a:blip r:embed="rId3">
            <a:alphaModFix/>
          </a:blip>
          <a:srcRect l="31174" t="21354" r="36574" b="21307"/>
          <a:stretch/>
        </p:blipFill>
        <p:spPr>
          <a:xfrm>
            <a:off x="407673" y="1104196"/>
            <a:ext cx="2560320" cy="2560320"/>
          </a:xfrm>
          <a:prstGeom prst="roundRect">
            <a:avLst>
              <a:gd name="adj" fmla="val 8234"/>
            </a:avLst>
          </a:prstGeom>
          <a:noFill/>
          <a:ln>
            <a:noFill/>
          </a:ln>
        </p:spPr>
      </p:pic>
      <p:pic>
        <p:nvPicPr>
          <p:cNvPr id="871" name="Google Shape;871;p13"/>
          <p:cNvPicPr preferRelativeResize="0"/>
          <p:nvPr/>
        </p:nvPicPr>
        <p:blipFill rotWithShape="1">
          <a:blip r:embed="rId4" cstate="screen">
            <a:alphaModFix/>
            <a:extLst>
              <a:ext uri="{28A0092B-C50C-407E-A947-70E740481C1C}">
                <a14:useLocalDpi xmlns:a14="http://schemas.microsoft.com/office/drawing/2010/main"/>
              </a:ext>
            </a:extLst>
          </a:blip>
          <a:srcRect l="26554" r="29966" b="34780"/>
          <a:stretch/>
        </p:blipFill>
        <p:spPr>
          <a:xfrm>
            <a:off x="3346451" y="1104196"/>
            <a:ext cx="2560320" cy="2560320"/>
          </a:xfrm>
          <a:prstGeom prst="roundRect">
            <a:avLst>
              <a:gd name="adj" fmla="val 8731"/>
            </a:avLst>
          </a:prstGeom>
          <a:noFill/>
          <a:ln>
            <a:noFill/>
          </a:ln>
        </p:spPr>
      </p:pic>
      <p:pic>
        <p:nvPicPr>
          <p:cNvPr id="872" name="Google Shape;872;p13"/>
          <p:cNvPicPr preferRelativeResize="0"/>
          <p:nvPr/>
        </p:nvPicPr>
        <p:blipFill rotWithShape="1">
          <a:blip r:embed="rId5">
            <a:alphaModFix/>
          </a:blip>
          <a:srcRect l="16853" r="16854"/>
          <a:stretch/>
        </p:blipFill>
        <p:spPr>
          <a:xfrm>
            <a:off x="6285229" y="1104196"/>
            <a:ext cx="2560320" cy="2560320"/>
          </a:xfrm>
          <a:prstGeom prst="roundRect">
            <a:avLst>
              <a:gd name="adj" fmla="val 7738"/>
            </a:avLst>
          </a:prstGeom>
          <a:noFill/>
          <a:ln>
            <a:noFill/>
          </a:ln>
        </p:spPr>
      </p:pic>
      <p:pic>
        <p:nvPicPr>
          <p:cNvPr id="873" name="Google Shape;873;p13"/>
          <p:cNvPicPr preferRelativeResize="0"/>
          <p:nvPr/>
        </p:nvPicPr>
        <p:blipFill rotWithShape="1">
          <a:blip r:embed="rId6">
            <a:alphaModFix/>
          </a:blip>
          <a:srcRect l="15752" r="32168" b="21901"/>
          <a:stretch/>
        </p:blipFill>
        <p:spPr>
          <a:xfrm>
            <a:off x="417972" y="4040407"/>
            <a:ext cx="2560320" cy="2560320"/>
          </a:xfrm>
          <a:prstGeom prst="roundRect">
            <a:avLst>
              <a:gd name="adj" fmla="val 8731"/>
            </a:avLst>
          </a:prstGeom>
          <a:noFill/>
          <a:ln>
            <a:noFill/>
          </a:ln>
        </p:spPr>
      </p:pic>
      <p:pic>
        <p:nvPicPr>
          <p:cNvPr id="874" name="Google Shape;874;p13"/>
          <p:cNvPicPr preferRelativeResize="0"/>
          <p:nvPr/>
        </p:nvPicPr>
        <p:blipFill rotWithShape="1">
          <a:blip r:embed="rId7">
            <a:alphaModFix/>
          </a:blip>
          <a:srcRect l="23766" t="4162" r="23765" b="17117"/>
          <a:stretch/>
        </p:blipFill>
        <p:spPr>
          <a:xfrm>
            <a:off x="9224007" y="1104196"/>
            <a:ext cx="2560320" cy="2560320"/>
          </a:xfrm>
          <a:prstGeom prst="roundRect">
            <a:avLst>
              <a:gd name="adj" fmla="val 8731"/>
            </a:avLst>
          </a:prstGeom>
          <a:noFill/>
          <a:ln>
            <a:noFill/>
          </a:ln>
        </p:spPr>
      </p:pic>
      <p:pic>
        <p:nvPicPr>
          <p:cNvPr id="875" name="Google Shape;875;p13"/>
          <p:cNvPicPr preferRelativeResize="0"/>
          <p:nvPr/>
        </p:nvPicPr>
        <p:blipFill rotWithShape="1">
          <a:blip r:embed="rId8">
            <a:alphaModFix/>
          </a:blip>
          <a:srcRect l="48403" t="57000" r="3557" b="11022"/>
          <a:stretch/>
        </p:blipFill>
        <p:spPr>
          <a:xfrm>
            <a:off x="3353317" y="4040407"/>
            <a:ext cx="2560320" cy="2560320"/>
          </a:xfrm>
          <a:prstGeom prst="roundRect">
            <a:avLst>
              <a:gd name="adj" fmla="val 9723"/>
            </a:avLst>
          </a:prstGeom>
          <a:noFill/>
          <a:ln>
            <a:noFill/>
          </a:ln>
        </p:spPr>
      </p:pic>
      <p:pic>
        <p:nvPicPr>
          <p:cNvPr id="876" name="Google Shape;876;p13"/>
          <p:cNvPicPr preferRelativeResize="0"/>
          <p:nvPr/>
        </p:nvPicPr>
        <p:blipFill rotWithShape="1">
          <a:blip r:embed="rId9">
            <a:alphaModFix/>
          </a:blip>
          <a:srcRect l="7268" r="42561" b="7017"/>
          <a:stretch/>
        </p:blipFill>
        <p:spPr>
          <a:xfrm>
            <a:off x="6288662" y="4040407"/>
            <a:ext cx="2560320" cy="2560320"/>
          </a:xfrm>
          <a:prstGeom prst="roundRect">
            <a:avLst>
              <a:gd name="adj" fmla="val 7242"/>
            </a:avLst>
          </a:prstGeom>
          <a:noFill/>
          <a:ln>
            <a:noFill/>
          </a:ln>
        </p:spPr>
      </p:pic>
      <p:pic>
        <p:nvPicPr>
          <p:cNvPr id="877" name="Google Shape;877;p13"/>
          <p:cNvPicPr preferRelativeResize="0"/>
          <p:nvPr/>
        </p:nvPicPr>
        <p:blipFill rotWithShape="1">
          <a:blip r:embed="rId10">
            <a:alphaModFix/>
          </a:blip>
          <a:srcRect l="30191" r="16511"/>
          <a:stretch/>
        </p:blipFill>
        <p:spPr>
          <a:xfrm>
            <a:off x="9224007" y="4006467"/>
            <a:ext cx="2560320" cy="2560320"/>
          </a:xfrm>
          <a:prstGeom prst="roundRect">
            <a:avLst>
              <a:gd name="adj" fmla="val 8731"/>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2700000" scaled="1"/>
          <a:tileRect/>
        </a:gradFill>
        <a:effectLst/>
      </p:bgPr>
    </p:bg>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88B09C16-E0B3-471C-6206-D9E55C28E756}"/>
              </a:ext>
            </a:extLst>
          </p:cNvPr>
          <p:cNvSpPr>
            <a:spLocks noGrp="1"/>
          </p:cNvSpPr>
          <p:nvPr>
            <p:ph type="title"/>
          </p:nvPr>
        </p:nvSpPr>
        <p:spPr>
          <a:xfrm>
            <a:off x="315250" y="336202"/>
            <a:ext cx="5527675" cy="930275"/>
          </a:xfrm>
        </p:spPr>
        <p:txBody>
          <a:bodyPr>
            <a:noAutofit/>
          </a:bodyPr>
          <a:lstStyle/>
          <a:p>
            <a:r>
              <a:rPr lang="en-US" sz="4000" dirty="0">
                <a:solidFill>
                  <a:schemeClr val="bg1"/>
                </a:solidFill>
              </a:rPr>
              <a:t>Europe is Heating Faster Than Expected</a:t>
            </a:r>
            <a:endParaRPr lang="en-US" sz="4000" b="1" noProof="0" dirty="0">
              <a:solidFill>
                <a:schemeClr val="bg1"/>
              </a:solidFill>
            </a:endParaRPr>
          </a:p>
        </p:txBody>
      </p:sp>
      <p:grpSp>
        <p:nvGrpSpPr>
          <p:cNvPr id="13" name="Group 12">
            <a:extLst>
              <a:ext uri="{FF2B5EF4-FFF2-40B4-BE49-F238E27FC236}">
                <a16:creationId xmlns:a16="http://schemas.microsoft.com/office/drawing/2014/main" id="{B8319003-EFBC-ACE3-4C0D-33D91FCBDD19}"/>
              </a:ext>
            </a:extLst>
          </p:cNvPr>
          <p:cNvGrpSpPr/>
          <p:nvPr/>
        </p:nvGrpSpPr>
        <p:grpSpPr>
          <a:xfrm>
            <a:off x="510427" y="4565938"/>
            <a:ext cx="4905080" cy="1415771"/>
            <a:chOff x="315250" y="-2122164"/>
            <a:chExt cx="4905080" cy="1415771"/>
          </a:xfrm>
        </p:grpSpPr>
        <p:sp>
          <p:nvSpPr>
            <p:cNvPr id="21" name="Rectangle: Rounded Corners 20">
              <a:extLst>
                <a:ext uri="{FF2B5EF4-FFF2-40B4-BE49-F238E27FC236}">
                  <a16:creationId xmlns:a16="http://schemas.microsoft.com/office/drawing/2014/main" id="{01271C3E-49BE-E8F1-BF90-99C2D46BC88A}"/>
                </a:ext>
              </a:extLst>
            </p:cNvPr>
            <p:cNvSpPr/>
            <p:nvPr/>
          </p:nvSpPr>
          <p:spPr>
            <a:xfrm>
              <a:off x="315250" y="-2122164"/>
              <a:ext cx="4905080" cy="1415771"/>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sym typeface="Arial"/>
              </a:endParaRPr>
            </a:p>
          </p:txBody>
        </p:sp>
        <p:sp>
          <p:nvSpPr>
            <p:cNvPr id="22" name="TextBox 21">
              <a:extLst>
                <a:ext uri="{FF2B5EF4-FFF2-40B4-BE49-F238E27FC236}">
                  <a16:creationId xmlns:a16="http://schemas.microsoft.com/office/drawing/2014/main" id="{E5DB9466-B967-71D7-C11A-12782112A2D3}"/>
                </a:ext>
              </a:extLst>
            </p:cNvPr>
            <p:cNvSpPr txBox="1"/>
            <p:nvPr/>
          </p:nvSpPr>
          <p:spPr>
            <a:xfrm>
              <a:off x="1892046" y="-2029832"/>
              <a:ext cx="329946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F50"/>
                  </a:solidFill>
                  <a:effectLst/>
                  <a:uLnTx/>
                  <a:uFillTx/>
                  <a:latin typeface="Roboto" panose="02000000000000000000" pitchFamily="2" charset="0"/>
                  <a:ea typeface="Roboto" panose="02000000000000000000" pitchFamily="2" charset="0"/>
                  <a:cs typeface="Arial"/>
                  <a:sym typeface="Arial"/>
                </a:rPr>
                <a:t>Europe has warmed twice as fast as the global average over the past 30 years.</a:t>
              </a:r>
            </a:p>
          </p:txBody>
        </p:sp>
        <p:sp>
          <p:nvSpPr>
            <p:cNvPr id="23" name="TextBox 22">
              <a:extLst>
                <a:ext uri="{FF2B5EF4-FFF2-40B4-BE49-F238E27FC236}">
                  <a16:creationId xmlns:a16="http://schemas.microsoft.com/office/drawing/2014/main" id="{5E8DD867-697C-C56A-3981-500A16B4EB32}"/>
                </a:ext>
              </a:extLst>
            </p:cNvPr>
            <p:cNvSpPr txBox="1"/>
            <p:nvPr/>
          </p:nvSpPr>
          <p:spPr>
            <a:xfrm>
              <a:off x="599907" y="-2029832"/>
              <a:ext cx="12271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cs typeface="Arial"/>
                  <a:sym typeface="Arial"/>
                </a:rPr>
                <a:t>2x</a:t>
              </a:r>
            </a:p>
          </p:txBody>
        </p:sp>
        <p:pic>
          <p:nvPicPr>
            <p:cNvPr id="9" name="Graphic 8">
              <a:extLst>
                <a:ext uri="{FF2B5EF4-FFF2-40B4-BE49-F238E27FC236}">
                  <a16:creationId xmlns:a16="http://schemas.microsoft.com/office/drawing/2014/main" id="{A33D361F-AD95-C434-612B-55BD3F29DF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484" y="-1978088"/>
              <a:ext cx="499116" cy="499116"/>
            </a:xfrm>
            <a:prstGeom prst="rect">
              <a:avLst/>
            </a:prstGeom>
          </p:spPr>
        </p:pic>
      </p:grpSp>
      <p:pic>
        <p:nvPicPr>
          <p:cNvPr id="11" name="Picture 10">
            <a:extLst>
              <a:ext uri="{FF2B5EF4-FFF2-40B4-BE49-F238E27FC236}">
                <a16:creationId xmlns:a16="http://schemas.microsoft.com/office/drawing/2014/main" id="{DE93547F-AE28-8C79-EBD9-89BCB7CE140C}"/>
              </a:ext>
            </a:extLst>
          </p:cNvPr>
          <p:cNvPicPr>
            <a:picLocks noChangeAspect="1"/>
          </p:cNvPicPr>
          <p:nvPr/>
        </p:nvPicPr>
        <p:blipFill>
          <a:blip r:embed="rId4" cstate="screen">
            <a:extLst>
              <a:ext uri="{28A0092B-C50C-407E-A947-70E740481C1C}">
                <a14:useLocalDpi xmlns:a14="http://schemas.microsoft.com/office/drawing/2010/main"/>
              </a:ext>
            </a:extLst>
          </a:blip>
          <a:srcRect l="3577" t="6360" r="21163" b="16345"/>
          <a:stretch>
            <a:fillRect/>
          </a:stretch>
        </p:blipFill>
        <p:spPr>
          <a:xfrm>
            <a:off x="4979003" y="-220427"/>
            <a:ext cx="7212998" cy="7078427"/>
          </a:xfrm>
          <a:prstGeom prst="rect">
            <a:avLst/>
          </a:prstGeom>
        </p:spPr>
      </p:pic>
      <p:cxnSp>
        <p:nvCxnSpPr>
          <p:cNvPr id="27" name="Straight Connector 26">
            <a:extLst>
              <a:ext uri="{FF2B5EF4-FFF2-40B4-BE49-F238E27FC236}">
                <a16:creationId xmlns:a16="http://schemas.microsoft.com/office/drawing/2014/main" id="{EEEF6001-BE30-4616-2722-303E80A7DC06}"/>
              </a:ext>
            </a:extLst>
          </p:cNvPr>
          <p:cNvCxnSpPr>
            <a:cxnSpLocks/>
          </p:cNvCxnSpPr>
          <p:nvPr/>
        </p:nvCxnSpPr>
        <p:spPr>
          <a:xfrm>
            <a:off x="1160536" y="3475124"/>
            <a:ext cx="7964414" cy="0"/>
          </a:xfrm>
          <a:prstGeom prst="line">
            <a:avLst/>
          </a:prstGeom>
          <a:ln>
            <a:solidFill>
              <a:srgbClr val="FF0000"/>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pic>
        <p:nvPicPr>
          <p:cNvPr id="25" name="Picture 24" descr="A yellow circle with a black background&#10;&#10;Description automatically generated">
            <a:extLst>
              <a:ext uri="{FF2B5EF4-FFF2-40B4-BE49-F238E27FC236}">
                <a16:creationId xmlns:a16="http://schemas.microsoft.com/office/drawing/2014/main" id="{718A2DFB-26BD-2EC1-CA8D-C2F871B6E4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59348" y="2114393"/>
            <a:ext cx="2721466" cy="2721464"/>
          </a:xfrm>
          <a:prstGeom prst="rect">
            <a:avLst/>
          </a:prstGeom>
        </p:spPr>
      </p:pic>
      <p:pic>
        <p:nvPicPr>
          <p:cNvPr id="24" name="Picture 23" descr="A yellow circle with a black background&#10;&#10;Description automatically generated">
            <a:extLst>
              <a:ext uri="{FF2B5EF4-FFF2-40B4-BE49-F238E27FC236}">
                <a16:creationId xmlns:a16="http://schemas.microsoft.com/office/drawing/2014/main" id="{46AAFFFA-1EE5-9C7E-A16D-31E0A14928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05803" y="2485887"/>
            <a:ext cx="1978478" cy="1978476"/>
          </a:xfrm>
          <a:prstGeom prst="rect">
            <a:avLst/>
          </a:prstGeom>
        </p:spPr>
      </p:pic>
      <p:pic>
        <p:nvPicPr>
          <p:cNvPr id="7" name="Picture 6" descr="A yellow circle with a black background&#10;&#10;Description automatically generated">
            <a:extLst>
              <a:ext uri="{FF2B5EF4-FFF2-40B4-BE49-F238E27FC236}">
                <a16:creationId xmlns:a16="http://schemas.microsoft.com/office/drawing/2014/main" id="{69DD2E62-E5C2-7D15-3B3D-147FE7031D5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2160" y="2796748"/>
            <a:ext cx="1356753" cy="1356753"/>
          </a:xfrm>
          <a:prstGeom prst="rect">
            <a:avLst/>
          </a:prstGeom>
        </p:spPr>
      </p:pic>
      <p:sp>
        <p:nvSpPr>
          <p:cNvPr id="19" name="TextBox 18">
            <a:extLst>
              <a:ext uri="{FF2B5EF4-FFF2-40B4-BE49-F238E27FC236}">
                <a16:creationId xmlns:a16="http://schemas.microsoft.com/office/drawing/2014/main" id="{99631AC5-27D8-2000-A481-D7E478141BA8}"/>
              </a:ext>
            </a:extLst>
          </p:cNvPr>
          <p:cNvSpPr txBox="1"/>
          <p:nvPr/>
        </p:nvSpPr>
        <p:spPr>
          <a:xfrm>
            <a:off x="263599" y="3125208"/>
            <a:ext cx="1793876"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cs typeface="Arial"/>
                <a:sym typeface="Arial"/>
              </a:rPr>
              <a:t>2023</a:t>
            </a:r>
          </a:p>
        </p:txBody>
      </p:sp>
      <p:sp>
        <p:nvSpPr>
          <p:cNvPr id="3" name="TextBox 2">
            <a:extLst>
              <a:ext uri="{FF2B5EF4-FFF2-40B4-BE49-F238E27FC236}">
                <a16:creationId xmlns:a16="http://schemas.microsoft.com/office/drawing/2014/main" id="{99F10905-DCB6-100D-9CCE-6420B93A04F9}"/>
              </a:ext>
            </a:extLst>
          </p:cNvPr>
          <p:cNvSpPr txBox="1"/>
          <p:nvPr/>
        </p:nvSpPr>
        <p:spPr>
          <a:xfrm>
            <a:off x="9152939" y="2840477"/>
            <a:ext cx="2721466" cy="1177046"/>
          </a:xfrm>
          <a:prstGeom prst="roundRect">
            <a:avLst>
              <a:gd name="adj" fmla="val 14248"/>
            </a:avLst>
          </a:prstGeom>
          <a:solidFill>
            <a:schemeClr val="tx1">
              <a:lumMod val="20000"/>
              <a:lumOff val="80000"/>
              <a:alpha val="72000"/>
            </a:schemeClr>
          </a:solidFill>
          <a:ln>
            <a:solidFill>
              <a:srgbClr val="C00000"/>
            </a:solidFill>
          </a:ln>
        </p:spPr>
        <p:style>
          <a:lnRef idx="0">
            <a:scrgbClr r="0" g="0" b="0"/>
          </a:lnRef>
          <a:fillRef idx="0">
            <a:scrgbClr r="0" g="0" b="0"/>
          </a:fillRef>
          <a:effectRef idx="0">
            <a:scrgbClr r="0" g="0" b="0"/>
          </a:effectRef>
          <a:fontRef idx="minor">
            <a:schemeClr val="lt1"/>
          </a:fontRef>
        </p:style>
        <p:txBody>
          <a:bodyPr wrap="square" anchor="ctr">
            <a:noAutofit/>
          </a:bodyPr>
          <a:lstStyle>
            <a:defPPr marR="0" lvl="0" algn="l" rtl="0">
              <a:lnSpc>
                <a:spcPct val="100000"/>
              </a:lnSpc>
              <a:spcBef>
                <a:spcPts val="0"/>
              </a:spcBef>
              <a:spcAft>
                <a:spcPts val="0"/>
              </a:spcAft>
              <a:defRPr/>
            </a:defPPr>
            <a:lvl1pPr algn="ctr">
              <a:defRPr sz="1600">
                <a:solidFill>
                  <a:schemeClr val="bg2"/>
                </a:solidFill>
                <a:latin typeface="+mj-lt"/>
              </a:defRPr>
            </a:lvl1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00" b="0" i="1" u="none" strike="noStrike" kern="0" cap="none" spc="0" normalizeH="0" baseline="0" noProof="0" dirty="0">
                <a:ln>
                  <a:noFill/>
                </a:ln>
                <a:solidFill>
                  <a:srgbClr val="2A3849"/>
                </a:solidFill>
                <a:effectLst/>
                <a:uLnTx/>
                <a:uFillTx/>
                <a:latin typeface="Roboto"/>
                <a:ea typeface="+mn-ea"/>
                <a:cs typeface="Arial"/>
                <a:sym typeface="Arial"/>
              </a:rPr>
              <a:t>Anomalies and extremes in annual surface air temperature in 2025. </a:t>
            </a:r>
          </a:p>
        </p:txBody>
      </p:sp>
      <p:pic>
        <p:nvPicPr>
          <p:cNvPr id="12" name="Picture 11">
            <a:extLst>
              <a:ext uri="{FF2B5EF4-FFF2-40B4-BE49-F238E27FC236}">
                <a16:creationId xmlns:a16="http://schemas.microsoft.com/office/drawing/2014/main" id="{63FCD1AD-D0B9-D6DA-54ED-A1B4E30C0592}"/>
              </a:ext>
            </a:extLst>
          </p:cNvPr>
          <p:cNvPicPr>
            <a:picLocks noChangeAspect="1"/>
          </p:cNvPicPr>
          <p:nvPr/>
        </p:nvPicPr>
        <p:blipFill>
          <a:blip r:embed="rId4" cstate="screen">
            <a:alphaModFix/>
            <a:extLst>
              <a:ext uri="{28A0092B-C50C-407E-A947-70E740481C1C}">
                <a14:useLocalDpi xmlns:a14="http://schemas.microsoft.com/office/drawing/2010/main"/>
              </a:ext>
            </a:extLst>
          </a:blip>
          <a:srcRect l="47401" t="87229" r="1132" b="164"/>
          <a:stretch>
            <a:fillRect/>
          </a:stretch>
        </p:blipFill>
        <p:spPr>
          <a:xfrm>
            <a:off x="8410832" y="5898685"/>
            <a:ext cx="3628324" cy="849238"/>
          </a:xfrm>
          <a:prstGeom prst="roundRect">
            <a:avLst/>
          </a:prstGeom>
          <a:effectLst>
            <a:outerShdw blurRad="101600" sx="103000" sy="103000" algn="ctr" rotWithShape="0">
              <a:prstClr val="black">
                <a:alpha val="14000"/>
              </a:prstClr>
            </a:outerShdw>
          </a:effectLst>
        </p:spPr>
      </p:pic>
      <p:sp>
        <p:nvSpPr>
          <p:cNvPr id="15" name="TextBox 14">
            <a:extLst>
              <a:ext uri="{FF2B5EF4-FFF2-40B4-BE49-F238E27FC236}">
                <a16:creationId xmlns:a16="http://schemas.microsoft.com/office/drawing/2014/main" id="{FEEBA5DB-2349-E372-2454-412C92C49F78}"/>
              </a:ext>
            </a:extLst>
          </p:cNvPr>
          <p:cNvSpPr txBox="1"/>
          <p:nvPr/>
        </p:nvSpPr>
        <p:spPr>
          <a:xfrm>
            <a:off x="2312637" y="3125208"/>
            <a:ext cx="177122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cs typeface="Arial"/>
                <a:sym typeface="Arial"/>
              </a:rPr>
              <a:t>2024</a:t>
            </a:r>
          </a:p>
        </p:txBody>
      </p:sp>
      <p:sp>
        <p:nvSpPr>
          <p:cNvPr id="18" name="TextBox 17">
            <a:extLst>
              <a:ext uri="{FF2B5EF4-FFF2-40B4-BE49-F238E27FC236}">
                <a16:creationId xmlns:a16="http://schemas.microsoft.com/office/drawing/2014/main" id="{D2484C6D-C4C1-3D0B-E463-629AD99B068E}"/>
              </a:ext>
            </a:extLst>
          </p:cNvPr>
          <p:cNvSpPr txBox="1"/>
          <p:nvPr/>
        </p:nvSpPr>
        <p:spPr>
          <a:xfrm>
            <a:off x="318782" y="1673646"/>
            <a:ext cx="6662032"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Roboto"/>
                <a:ea typeface="+mn-ea"/>
                <a:cs typeface="+mn-cs"/>
              </a:rPr>
              <a:t>Three warmest years ever on record for Europe have all occurred since 2020</a:t>
            </a:r>
            <a:endParaRPr kumimoji="0" lang="en-US" sz="2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Arial"/>
              <a:sym typeface="Arial"/>
            </a:endParaRPr>
          </a:p>
        </p:txBody>
      </p:sp>
      <p:sp>
        <p:nvSpPr>
          <p:cNvPr id="17" name="TextBox 16">
            <a:extLst>
              <a:ext uri="{FF2B5EF4-FFF2-40B4-BE49-F238E27FC236}">
                <a16:creationId xmlns:a16="http://schemas.microsoft.com/office/drawing/2014/main" id="{740D8CF3-9070-5F45-0E02-F41A7E6BA35F}"/>
              </a:ext>
            </a:extLst>
          </p:cNvPr>
          <p:cNvSpPr txBox="1"/>
          <p:nvPr/>
        </p:nvSpPr>
        <p:spPr>
          <a:xfrm>
            <a:off x="4505279" y="3125208"/>
            <a:ext cx="213141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cs typeface="Arial"/>
                <a:sym typeface="Arial"/>
              </a:rPr>
              <a:t>2025</a:t>
            </a:r>
          </a:p>
        </p:txBody>
      </p:sp>
      <p:sp>
        <p:nvSpPr>
          <p:cNvPr id="29" name="TextBox 28">
            <a:extLst>
              <a:ext uri="{FF2B5EF4-FFF2-40B4-BE49-F238E27FC236}">
                <a16:creationId xmlns:a16="http://schemas.microsoft.com/office/drawing/2014/main" id="{D72C2E49-C55C-2A54-C00A-278A5C84B31C}"/>
              </a:ext>
            </a:extLst>
          </p:cNvPr>
          <p:cNvSpPr txBox="1"/>
          <p:nvPr/>
        </p:nvSpPr>
        <p:spPr>
          <a:xfrm>
            <a:off x="152844" y="6260188"/>
            <a:ext cx="4312013"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uLnTx/>
                <a:uFillTx/>
                <a:latin typeface="Roboto"/>
                <a:ea typeface="+mn-ea"/>
                <a:cs typeface="+mn-cs"/>
              </a:rPr>
              <a:t>Source: ECMWF Copernicus Climate Change Service, European State of the Climate 2025.</a:t>
            </a:r>
          </a:p>
        </p:txBody>
      </p:sp>
    </p:spTree>
    <p:extLst>
      <p:ext uri="{BB962C8B-B14F-4D97-AF65-F5344CB8AC3E}">
        <p14:creationId xmlns:p14="http://schemas.microsoft.com/office/powerpoint/2010/main" val="3667152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28F4B-8137-1963-A3C3-446D5299E1EC}"/>
              </a:ext>
            </a:extLst>
          </p:cNvPr>
          <p:cNvSpPr>
            <a:spLocks noGrp="1"/>
          </p:cNvSpPr>
          <p:nvPr>
            <p:ph type="title"/>
          </p:nvPr>
        </p:nvSpPr>
        <p:spPr>
          <a:xfrm>
            <a:off x="457200" y="314096"/>
            <a:ext cx="7103853" cy="1209903"/>
          </a:xfrm>
        </p:spPr>
        <p:txBody>
          <a:bodyPr>
            <a:noAutofit/>
          </a:bodyPr>
          <a:lstStyle/>
          <a:p>
            <a:r>
              <a:rPr lang="en-US" b="1" dirty="0"/>
              <a:t>Rising Heat-Related Deaths in Europe</a:t>
            </a:r>
          </a:p>
        </p:txBody>
      </p:sp>
      <p:pic>
        <p:nvPicPr>
          <p:cNvPr id="5" name="Picture 4">
            <a:extLst>
              <a:ext uri="{FF2B5EF4-FFF2-40B4-BE49-F238E27FC236}">
                <a16:creationId xmlns:a16="http://schemas.microsoft.com/office/drawing/2014/main" id="{77772E21-3571-E70D-7651-61E733C955A2}"/>
              </a:ext>
            </a:extLst>
          </p:cNvPr>
          <p:cNvPicPr>
            <a:picLocks noChangeAspect="1"/>
          </p:cNvPicPr>
          <p:nvPr/>
        </p:nvPicPr>
        <p:blipFill>
          <a:blip r:embed="rId3"/>
          <a:stretch>
            <a:fillRect/>
          </a:stretch>
        </p:blipFill>
        <p:spPr>
          <a:xfrm>
            <a:off x="8429347" y="314096"/>
            <a:ext cx="3762653" cy="7177314"/>
          </a:xfrm>
          <a:prstGeom prst="roundRect">
            <a:avLst>
              <a:gd name="adj" fmla="val 1995"/>
            </a:avLst>
          </a:prstGeom>
          <a:effectLst>
            <a:outerShdw blurRad="152400" dist="38100" dir="2700000" algn="tl" rotWithShape="0">
              <a:prstClr val="black">
                <a:alpha val="26000"/>
              </a:prstClr>
            </a:outerShdw>
          </a:effectLst>
          <a:scene3d>
            <a:camera prst="isometricOffAxis2Left"/>
            <a:lightRig rig="threePt" dir="t"/>
          </a:scene3d>
        </p:spPr>
      </p:pic>
      <p:graphicFrame>
        <p:nvGraphicFramePr>
          <p:cNvPr id="8" name="Chart 7">
            <a:extLst>
              <a:ext uri="{FF2B5EF4-FFF2-40B4-BE49-F238E27FC236}">
                <a16:creationId xmlns:a16="http://schemas.microsoft.com/office/drawing/2014/main" id="{F46B9257-6869-6214-10D7-D2FC95E94FBC}"/>
              </a:ext>
            </a:extLst>
          </p:cNvPr>
          <p:cNvGraphicFramePr/>
          <p:nvPr/>
        </p:nvGraphicFramePr>
        <p:xfrm>
          <a:off x="319596" y="2510815"/>
          <a:ext cx="7856737" cy="419112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1D9DD4D0-B991-ABF8-6C9F-0F4487595120}"/>
              </a:ext>
            </a:extLst>
          </p:cNvPr>
          <p:cNvSpPr txBox="1"/>
          <p:nvPr/>
        </p:nvSpPr>
        <p:spPr>
          <a:xfrm>
            <a:off x="457199" y="1679818"/>
            <a:ext cx="7103852" cy="830997"/>
          </a:xfrm>
          <a:prstGeom prst="rect">
            <a:avLst/>
          </a:prstGeom>
          <a:noFill/>
        </p:spPr>
        <p:txBody>
          <a:bodyPr wrap="square">
            <a:spAutoFit/>
          </a:bodyPr>
          <a:lstStyle/>
          <a:p>
            <a:r>
              <a:rPr lang="en-US" sz="2400" b="1" dirty="0">
                <a:latin typeface="Roboto" panose="02000000000000000000" pitchFamily="2" charset="0"/>
                <a:ea typeface="Roboto" panose="02000000000000000000" pitchFamily="2" charset="0"/>
              </a:rPr>
              <a:t>Evidence from Europe shows how climate-driven heat stress is a global health crisis </a:t>
            </a:r>
          </a:p>
        </p:txBody>
      </p:sp>
    </p:spTree>
    <p:extLst>
      <p:ext uri="{BB962C8B-B14F-4D97-AF65-F5344CB8AC3E}">
        <p14:creationId xmlns:p14="http://schemas.microsoft.com/office/powerpoint/2010/main" val="3189910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9F28FD9B-9BCD-8CFA-A89B-D5A6B709965E}"/>
              </a:ext>
            </a:extLst>
          </p:cNvPr>
          <p:cNvSpPr/>
          <p:nvPr/>
        </p:nvSpPr>
        <p:spPr>
          <a:xfrm>
            <a:off x="6234578" y="2968487"/>
            <a:ext cx="5586977" cy="1678589"/>
          </a:xfrm>
          <a:prstGeom prst="roundRect">
            <a:avLst>
              <a:gd name="adj" fmla="val 5258"/>
            </a:avLst>
          </a:prstGeom>
          <a:gradFill>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a:solidFill>
              <a:schemeClr val="accent2"/>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F50"/>
              </a:solidFill>
              <a:effectLst/>
              <a:uLnTx/>
              <a:uFillTx/>
              <a:latin typeface="Roboto"/>
              <a:ea typeface="+mn-ea"/>
              <a:cs typeface="+mn-cs"/>
            </a:endParaRPr>
          </a:p>
        </p:txBody>
      </p:sp>
      <p:sp>
        <p:nvSpPr>
          <p:cNvPr id="26" name="Rectangle: Rounded Corners 25">
            <a:extLst>
              <a:ext uri="{FF2B5EF4-FFF2-40B4-BE49-F238E27FC236}">
                <a16:creationId xmlns:a16="http://schemas.microsoft.com/office/drawing/2014/main" id="{47E4F34C-F8DC-CF95-5E84-218BEAE5DDF7}"/>
              </a:ext>
            </a:extLst>
          </p:cNvPr>
          <p:cNvSpPr/>
          <p:nvPr/>
        </p:nvSpPr>
        <p:spPr>
          <a:xfrm>
            <a:off x="6234578" y="4864339"/>
            <a:ext cx="5586977" cy="1678589"/>
          </a:xfrm>
          <a:prstGeom prst="roundRect">
            <a:avLst>
              <a:gd name="adj" fmla="val 5258"/>
            </a:avLst>
          </a:prstGeom>
          <a:ln>
            <a:solidFill>
              <a:schemeClr val="accent2"/>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F50"/>
              </a:solidFill>
              <a:effectLst/>
              <a:uLnTx/>
              <a:uFillTx/>
              <a:latin typeface="Roboto"/>
              <a:ea typeface="+mn-ea"/>
              <a:cs typeface="+mn-cs"/>
            </a:endParaRPr>
          </a:p>
        </p:txBody>
      </p:sp>
      <p:sp>
        <p:nvSpPr>
          <p:cNvPr id="24" name="Rectangle: Rounded Corners 23">
            <a:extLst>
              <a:ext uri="{FF2B5EF4-FFF2-40B4-BE49-F238E27FC236}">
                <a16:creationId xmlns:a16="http://schemas.microsoft.com/office/drawing/2014/main" id="{C7C351DC-90A2-57DC-8AEB-59946C7365CA}"/>
              </a:ext>
            </a:extLst>
          </p:cNvPr>
          <p:cNvSpPr/>
          <p:nvPr/>
        </p:nvSpPr>
        <p:spPr>
          <a:xfrm>
            <a:off x="6234578" y="1072635"/>
            <a:ext cx="5586977" cy="1678589"/>
          </a:xfrm>
          <a:prstGeom prst="roundRect">
            <a:avLst>
              <a:gd name="adj" fmla="val 5258"/>
            </a:avLst>
          </a:prstGeom>
          <a:ln>
            <a:solidFill>
              <a:schemeClr val="accent2"/>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F50"/>
              </a:solidFill>
              <a:effectLst/>
              <a:uLnTx/>
              <a:uFillTx/>
              <a:latin typeface="Roboto"/>
              <a:ea typeface="+mn-ea"/>
              <a:cs typeface="+mn-cs"/>
            </a:endParaRPr>
          </a:p>
        </p:txBody>
      </p:sp>
      <p:sp>
        <p:nvSpPr>
          <p:cNvPr id="5" name="Rectangle: Rounded Corners 4">
            <a:extLst>
              <a:ext uri="{FF2B5EF4-FFF2-40B4-BE49-F238E27FC236}">
                <a16:creationId xmlns:a16="http://schemas.microsoft.com/office/drawing/2014/main" id="{2108945F-F019-991A-EFBA-B05A422DC411}"/>
              </a:ext>
            </a:extLst>
          </p:cNvPr>
          <p:cNvSpPr/>
          <p:nvPr/>
        </p:nvSpPr>
        <p:spPr>
          <a:xfrm>
            <a:off x="407422" y="1072635"/>
            <a:ext cx="5586977" cy="1678589"/>
          </a:xfrm>
          <a:prstGeom prst="roundRect">
            <a:avLst>
              <a:gd name="adj" fmla="val 5258"/>
            </a:avLst>
          </a:prstGeom>
          <a:ln>
            <a:solidFill>
              <a:schemeClr val="accent2"/>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F50"/>
              </a:solidFill>
              <a:effectLst/>
              <a:uLnTx/>
              <a:uFillTx/>
              <a:latin typeface="Roboto"/>
              <a:ea typeface="+mn-ea"/>
              <a:cs typeface="+mn-cs"/>
            </a:endParaRPr>
          </a:p>
        </p:txBody>
      </p:sp>
      <p:sp>
        <p:nvSpPr>
          <p:cNvPr id="22" name="Rectangle: Rounded Corners 21">
            <a:extLst>
              <a:ext uri="{FF2B5EF4-FFF2-40B4-BE49-F238E27FC236}">
                <a16:creationId xmlns:a16="http://schemas.microsoft.com/office/drawing/2014/main" id="{391B205C-0DEC-709F-D9EF-9731765BBBEE}"/>
              </a:ext>
            </a:extLst>
          </p:cNvPr>
          <p:cNvSpPr/>
          <p:nvPr/>
        </p:nvSpPr>
        <p:spPr>
          <a:xfrm>
            <a:off x="407422" y="2968488"/>
            <a:ext cx="5586977" cy="1678589"/>
          </a:xfrm>
          <a:prstGeom prst="roundRect">
            <a:avLst>
              <a:gd name="adj" fmla="val 5258"/>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accent2"/>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F50"/>
              </a:solidFill>
              <a:effectLst/>
              <a:uLnTx/>
              <a:uFillTx/>
              <a:latin typeface="Roboto"/>
              <a:ea typeface="+mn-ea"/>
              <a:cs typeface="+mn-cs"/>
            </a:endParaRPr>
          </a:p>
        </p:txBody>
      </p:sp>
      <p:pic>
        <p:nvPicPr>
          <p:cNvPr id="31" name="Picture 30">
            <a:extLst>
              <a:ext uri="{FF2B5EF4-FFF2-40B4-BE49-F238E27FC236}">
                <a16:creationId xmlns:a16="http://schemas.microsoft.com/office/drawing/2014/main" id="{BD30AE98-2479-4F58-B601-E8B913AF212A}"/>
              </a:ext>
            </a:extLst>
          </p:cNvPr>
          <p:cNvPicPr>
            <a:picLocks noChangeAspect="1"/>
          </p:cNvPicPr>
          <p:nvPr/>
        </p:nvPicPr>
        <p:blipFill>
          <a:blip r:embed="rId2" cstate="screen">
            <a:duotone>
              <a:prstClr val="black"/>
              <a:schemeClr val="accent3">
                <a:tint val="45000"/>
                <a:satMod val="400000"/>
              </a:schemeClr>
            </a:duotone>
            <a:alphaModFix amt="63000"/>
            <a:extLst>
              <a:ext uri="{28A0092B-C50C-407E-A947-70E740481C1C}">
                <a14:useLocalDpi xmlns:a14="http://schemas.microsoft.com/office/drawing/2010/main"/>
              </a:ext>
            </a:extLst>
          </a:blip>
          <a:srcRect l="52834" t="57492" r="30773" b="2278"/>
          <a:stretch>
            <a:fillRect/>
          </a:stretch>
        </p:blipFill>
        <p:spPr>
          <a:xfrm>
            <a:off x="3955186" y="2977365"/>
            <a:ext cx="2039214" cy="1678589"/>
          </a:xfrm>
          <a:prstGeom prst="roundRect">
            <a:avLst>
              <a:gd name="adj" fmla="val 4806"/>
            </a:avLst>
          </a:prstGeom>
        </p:spPr>
      </p:pic>
      <p:sp>
        <p:nvSpPr>
          <p:cNvPr id="23" name="Rectangle: Rounded Corners 22">
            <a:extLst>
              <a:ext uri="{FF2B5EF4-FFF2-40B4-BE49-F238E27FC236}">
                <a16:creationId xmlns:a16="http://schemas.microsoft.com/office/drawing/2014/main" id="{A5E39DC1-2F06-C212-CD46-8FE0A0767C4E}"/>
              </a:ext>
            </a:extLst>
          </p:cNvPr>
          <p:cNvSpPr/>
          <p:nvPr/>
        </p:nvSpPr>
        <p:spPr>
          <a:xfrm>
            <a:off x="407422" y="4883814"/>
            <a:ext cx="5586977" cy="1678589"/>
          </a:xfrm>
          <a:prstGeom prst="roundRect">
            <a:avLst>
              <a:gd name="adj" fmla="val 5258"/>
            </a:avLst>
          </a:prstGeom>
          <a:ln>
            <a:solidFill>
              <a:schemeClr val="accent2"/>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F50"/>
              </a:solidFill>
              <a:effectLst/>
              <a:uLnTx/>
              <a:uFillTx/>
              <a:latin typeface="Roboto"/>
              <a:ea typeface="+mn-ea"/>
              <a:cs typeface="+mn-cs"/>
            </a:endParaRPr>
          </a:p>
        </p:txBody>
      </p:sp>
      <p:sp>
        <p:nvSpPr>
          <p:cNvPr id="4" name="Titel 1">
            <a:extLst>
              <a:ext uri="{FF2B5EF4-FFF2-40B4-BE49-F238E27FC236}">
                <a16:creationId xmlns:a16="http://schemas.microsoft.com/office/drawing/2014/main" id="{634CB3DC-B620-1B19-86B2-2CC78AB868EA}"/>
              </a:ext>
            </a:extLst>
          </p:cNvPr>
          <p:cNvSpPr>
            <a:spLocks noGrp="1"/>
          </p:cNvSpPr>
          <p:nvPr>
            <p:ph type="title"/>
          </p:nvPr>
        </p:nvSpPr>
        <p:spPr>
          <a:xfrm>
            <a:off x="315250" y="0"/>
            <a:ext cx="11051250" cy="930275"/>
          </a:xfrm>
        </p:spPr>
        <p:txBody>
          <a:bodyPr>
            <a:noAutofit/>
          </a:bodyPr>
          <a:lstStyle/>
          <a:p>
            <a:r>
              <a:rPr lang="en-US" sz="4000"/>
              <a:t>Heat Stress is Already Disrupting Europe</a:t>
            </a:r>
            <a:endParaRPr lang="en-US" sz="4000" b="1" noProof="0" dirty="0"/>
          </a:p>
        </p:txBody>
      </p:sp>
      <p:sp>
        <p:nvSpPr>
          <p:cNvPr id="9" name="TextBox 8">
            <a:extLst>
              <a:ext uri="{FF2B5EF4-FFF2-40B4-BE49-F238E27FC236}">
                <a16:creationId xmlns:a16="http://schemas.microsoft.com/office/drawing/2014/main" id="{A6FC5BC2-FD74-6664-C7F7-5754A683BF8C}"/>
              </a:ext>
            </a:extLst>
          </p:cNvPr>
          <p:cNvSpPr txBox="1"/>
          <p:nvPr/>
        </p:nvSpPr>
        <p:spPr>
          <a:xfrm>
            <a:off x="2560123" y="1422155"/>
            <a:ext cx="33804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F50"/>
                </a:solidFill>
                <a:effectLst/>
                <a:uLnTx/>
                <a:uFillTx/>
                <a:latin typeface="Roboto"/>
                <a:ea typeface="+mn-ea"/>
                <a:cs typeface="+mn-cs"/>
              </a:rPr>
              <a:t>of Europe experienced more days with at least “strong” heat stress in 2025</a:t>
            </a:r>
          </a:p>
        </p:txBody>
      </p:sp>
      <p:sp>
        <p:nvSpPr>
          <p:cNvPr id="11" name="TextBox 10">
            <a:extLst>
              <a:ext uri="{FF2B5EF4-FFF2-40B4-BE49-F238E27FC236}">
                <a16:creationId xmlns:a16="http://schemas.microsoft.com/office/drawing/2014/main" id="{8411D859-F410-61D9-8690-B7EB8AC8E4AD}"/>
              </a:ext>
            </a:extLst>
          </p:cNvPr>
          <p:cNvSpPr txBox="1"/>
          <p:nvPr/>
        </p:nvSpPr>
        <p:spPr>
          <a:xfrm>
            <a:off x="407421" y="3957837"/>
            <a:ext cx="4430909" cy="707886"/>
          </a:xfrm>
          <a:prstGeom prst="rect">
            <a:avLst/>
          </a:prstGeom>
          <a:noFill/>
        </p:spPr>
        <p:txBody>
          <a:bodyPr wrap="square">
            <a:spAutoFit/>
          </a:bodyPr>
          <a:lstStyle>
            <a:defPPr>
              <a:defRPr lang="en-US"/>
            </a:defPPr>
            <a:lvl1pPr>
              <a:defRPr sz="2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Roboto"/>
                <a:ea typeface="+mn-ea"/>
                <a:cs typeface="+mn-cs"/>
              </a:rPr>
              <a:t>heat-related deaths occurred in Europe during the summer of 2024</a:t>
            </a:r>
          </a:p>
        </p:txBody>
      </p:sp>
      <p:sp>
        <p:nvSpPr>
          <p:cNvPr id="12" name="TextBox 11">
            <a:extLst>
              <a:ext uri="{FF2B5EF4-FFF2-40B4-BE49-F238E27FC236}">
                <a16:creationId xmlns:a16="http://schemas.microsoft.com/office/drawing/2014/main" id="{38238A17-271A-EA6E-6858-76CE4D21A55F}"/>
              </a:ext>
            </a:extLst>
          </p:cNvPr>
          <p:cNvSpPr txBox="1"/>
          <p:nvPr/>
        </p:nvSpPr>
        <p:spPr>
          <a:xfrm>
            <a:off x="869898" y="2922811"/>
            <a:ext cx="338045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w="12700">
                  <a:solidFill>
                    <a:srgbClr val="2A3849"/>
                  </a:solidFill>
                </a:ln>
                <a:gradFill>
                  <a:gsLst>
                    <a:gs pos="0">
                      <a:srgbClr val="E4EBEF"/>
                    </a:gs>
                    <a:gs pos="100000">
                      <a:srgbClr val="FF0000"/>
                    </a:gs>
                  </a:gsLst>
                  <a:lin ang="5400000" scaled="0"/>
                </a:gradFill>
                <a:effectLst/>
                <a:uLnTx/>
                <a:uFillTx/>
                <a:latin typeface="Roboto"/>
                <a:ea typeface="+mn-ea"/>
                <a:cs typeface="+mn-cs"/>
              </a:rPr>
              <a:t>62,000+</a:t>
            </a:r>
          </a:p>
        </p:txBody>
      </p:sp>
      <p:sp>
        <p:nvSpPr>
          <p:cNvPr id="15" name="TextBox 14">
            <a:extLst>
              <a:ext uri="{FF2B5EF4-FFF2-40B4-BE49-F238E27FC236}">
                <a16:creationId xmlns:a16="http://schemas.microsoft.com/office/drawing/2014/main" id="{41AA14D9-A8F9-3A12-2372-00A32D1998DB}"/>
              </a:ext>
            </a:extLst>
          </p:cNvPr>
          <p:cNvSpPr txBox="1"/>
          <p:nvPr/>
        </p:nvSpPr>
        <p:spPr>
          <a:xfrm>
            <a:off x="7486650" y="5835042"/>
            <a:ext cx="4171950" cy="707886"/>
          </a:xfrm>
          <a:prstGeom prst="rect">
            <a:avLst/>
          </a:prstGeom>
          <a:noFill/>
        </p:spPr>
        <p:txBody>
          <a:bodyPr wrap="square">
            <a:spAutoFit/>
          </a:bodyPr>
          <a:lstStyle>
            <a:defPPr>
              <a:defRPr lang="en-US"/>
            </a:defPPr>
            <a:lvl1pPr>
              <a:defRPr sz="24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F50"/>
                </a:solidFill>
                <a:effectLst/>
                <a:uLnTx/>
                <a:uFillTx/>
                <a:latin typeface="Roboto"/>
                <a:ea typeface="+mn-ea"/>
                <a:cs typeface="+mn-cs"/>
              </a:rPr>
              <a:t>work hours lost globally in 2024 due to heat exposure</a:t>
            </a:r>
          </a:p>
        </p:txBody>
      </p:sp>
      <p:sp>
        <p:nvSpPr>
          <p:cNvPr id="16" name="TextBox 15">
            <a:extLst>
              <a:ext uri="{FF2B5EF4-FFF2-40B4-BE49-F238E27FC236}">
                <a16:creationId xmlns:a16="http://schemas.microsoft.com/office/drawing/2014/main" id="{5212FDFE-7642-D50D-AFF9-B34FE9DE4840}"/>
              </a:ext>
            </a:extLst>
          </p:cNvPr>
          <p:cNvSpPr txBox="1"/>
          <p:nvPr/>
        </p:nvSpPr>
        <p:spPr>
          <a:xfrm>
            <a:off x="7244755" y="4831062"/>
            <a:ext cx="4623925"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w="12700">
                  <a:solidFill>
                    <a:srgbClr val="2A3849"/>
                  </a:solidFill>
                </a:ln>
                <a:gradFill>
                  <a:gsLst>
                    <a:gs pos="0">
                      <a:srgbClr val="E4EBEF"/>
                    </a:gs>
                    <a:gs pos="100000">
                      <a:srgbClr val="FF0000"/>
                    </a:gs>
                  </a:gsLst>
                  <a:lin ang="5400000" scaled="0"/>
                </a:gradFill>
                <a:effectLst/>
                <a:uLnTx/>
                <a:uFillTx/>
                <a:latin typeface="Roboto"/>
                <a:ea typeface="+mn-ea"/>
                <a:cs typeface="+mn-cs"/>
              </a:rPr>
              <a:t>639 Billion</a:t>
            </a:r>
          </a:p>
        </p:txBody>
      </p:sp>
      <p:sp>
        <p:nvSpPr>
          <p:cNvPr id="17" name="TextBox 16">
            <a:extLst>
              <a:ext uri="{FF2B5EF4-FFF2-40B4-BE49-F238E27FC236}">
                <a16:creationId xmlns:a16="http://schemas.microsoft.com/office/drawing/2014/main" id="{23A7167F-717A-D530-8774-7C531C640704}"/>
              </a:ext>
            </a:extLst>
          </p:cNvPr>
          <p:cNvSpPr txBox="1"/>
          <p:nvPr/>
        </p:nvSpPr>
        <p:spPr>
          <a:xfrm>
            <a:off x="6237352" y="1054694"/>
            <a:ext cx="3925425"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300" normalizeH="0" baseline="0" noProof="0" dirty="0">
                <a:ln w="12700">
                  <a:solidFill>
                    <a:srgbClr val="2A3849"/>
                  </a:solidFill>
                </a:ln>
                <a:gradFill>
                  <a:gsLst>
                    <a:gs pos="0">
                      <a:srgbClr val="E4EBEF"/>
                    </a:gs>
                    <a:gs pos="100000">
                      <a:srgbClr val="FF0000"/>
                    </a:gs>
                  </a:gsLst>
                  <a:lin ang="5400000" scaled="0"/>
                </a:gradFill>
                <a:effectLst/>
                <a:uLnTx/>
                <a:uFillTx/>
                <a:latin typeface="Roboto"/>
                <a:ea typeface="+mn-ea"/>
                <a:cs typeface="+mn-cs"/>
              </a:rPr>
              <a:t>820 of 823</a:t>
            </a:r>
          </a:p>
        </p:txBody>
      </p:sp>
      <p:sp>
        <p:nvSpPr>
          <p:cNvPr id="18" name="TextBox 17">
            <a:extLst>
              <a:ext uri="{FF2B5EF4-FFF2-40B4-BE49-F238E27FC236}">
                <a16:creationId xmlns:a16="http://schemas.microsoft.com/office/drawing/2014/main" id="{721ECA68-BE94-978F-4CA0-10725ED42E96}"/>
              </a:ext>
            </a:extLst>
          </p:cNvPr>
          <p:cNvSpPr txBox="1"/>
          <p:nvPr/>
        </p:nvSpPr>
        <p:spPr>
          <a:xfrm>
            <a:off x="6320818" y="2043007"/>
            <a:ext cx="4041882" cy="707886"/>
          </a:xfrm>
          <a:prstGeom prst="rect">
            <a:avLst/>
          </a:prstGeom>
          <a:noFill/>
        </p:spPr>
        <p:txBody>
          <a:bodyPr wrap="square">
            <a:spAutoFit/>
          </a:bodyPr>
          <a:lstStyle>
            <a:defPPr>
              <a:defRPr lang="en-US"/>
            </a:defPPr>
            <a:lvl1pPr>
              <a:defRPr sz="2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F50"/>
                </a:solidFill>
                <a:effectLst/>
                <a:uLnTx/>
                <a:uFillTx/>
                <a:latin typeface="Roboto"/>
                <a:ea typeface="+mn-ea"/>
                <a:cs typeface="+mn-cs"/>
              </a:rPr>
              <a:t>European regions monitored saw increased heat-related mortality</a:t>
            </a:r>
          </a:p>
        </p:txBody>
      </p:sp>
      <p:sp>
        <p:nvSpPr>
          <p:cNvPr id="19" name="TextBox 18">
            <a:extLst>
              <a:ext uri="{FF2B5EF4-FFF2-40B4-BE49-F238E27FC236}">
                <a16:creationId xmlns:a16="http://schemas.microsoft.com/office/drawing/2014/main" id="{81ED86B1-92A4-18F3-BA5A-A8FDC029C291}"/>
              </a:ext>
            </a:extLst>
          </p:cNvPr>
          <p:cNvSpPr txBox="1"/>
          <p:nvPr/>
        </p:nvSpPr>
        <p:spPr>
          <a:xfrm>
            <a:off x="8039001" y="2883116"/>
            <a:ext cx="3380450" cy="120032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w="12700">
                  <a:solidFill>
                    <a:srgbClr val="2A3849"/>
                  </a:solidFill>
                </a:ln>
                <a:gradFill>
                  <a:gsLst>
                    <a:gs pos="0">
                      <a:srgbClr val="E4EBEF"/>
                    </a:gs>
                    <a:gs pos="100000">
                      <a:srgbClr val="FF0000"/>
                    </a:gs>
                  </a:gsLst>
                  <a:lin ang="5400000" scaled="0"/>
                </a:gradFill>
                <a:effectLst/>
                <a:uLnTx/>
                <a:uFillTx/>
                <a:latin typeface="Roboto"/>
                <a:ea typeface="+mn-ea"/>
                <a:cs typeface="+mn-cs"/>
              </a:rPr>
              <a:t>175,000</a:t>
            </a:r>
          </a:p>
        </p:txBody>
      </p:sp>
      <p:pic>
        <p:nvPicPr>
          <p:cNvPr id="21" name="Graphic 20">
            <a:extLst>
              <a:ext uri="{FF2B5EF4-FFF2-40B4-BE49-F238E27FC236}">
                <a16:creationId xmlns:a16="http://schemas.microsoft.com/office/drawing/2014/main" id="{A7F49F2A-43EF-7771-8637-AD0381677B2E}"/>
              </a:ext>
            </a:extLst>
          </p:cNvPr>
          <p:cNvPicPr>
            <a:picLocks noChangeAspect="1"/>
          </p:cNvPicPr>
          <p:nvPr/>
        </p:nvPicPr>
        <p:blipFill>
          <a:blip>
            <a:extLst>
              <a:ext uri="{96DAC541-7B7A-43D3-8B79-37D633B846F1}">
                <asvg:svgBlip xmlns:asvg="http://schemas.microsoft.com/office/drawing/2016/SVG/main" r:embed="rId3"/>
              </a:ext>
            </a:extLst>
          </a:blip>
          <a:srcRect t="-184" r="3564" b="-2785"/>
          <a:stretch>
            <a:fillRect/>
          </a:stretch>
        </p:blipFill>
        <p:spPr>
          <a:xfrm>
            <a:off x="443374" y="932922"/>
            <a:ext cx="1842626" cy="1971665"/>
          </a:xfrm>
          <a:prstGeom prst="rect">
            <a:avLst/>
          </a:prstGeom>
          <a:scene3d>
            <a:camera prst="isometricOffAxis2Left">
              <a:rot lat="1216711" lon="21231462" rev="20952351"/>
            </a:camera>
            <a:lightRig rig="threePt" dir="t"/>
          </a:scene3d>
        </p:spPr>
      </p:pic>
      <p:pic>
        <p:nvPicPr>
          <p:cNvPr id="33" name="Picture 32">
            <a:extLst>
              <a:ext uri="{FF2B5EF4-FFF2-40B4-BE49-F238E27FC236}">
                <a16:creationId xmlns:a16="http://schemas.microsoft.com/office/drawing/2014/main" id="{9EA553C9-C1DB-B630-F129-88503ED7F77D}"/>
              </a:ext>
            </a:extLst>
          </p:cNvPr>
          <p:cNvPicPr>
            <a:picLocks noChangeAspect="1"/>
          </p:cNvPicPr>
          <p:nvPr/>
        </p:nvPicPr>
        <p:blipFill>
          <a:blip r:embed="rId4" cstate="screen">
            <a:alphaModFix amt="58000"/>
            <a:extLst>
              <a:ext uri="{28A0092B-C50C-407E-A947-70E740481C1C}">
                <a14:useLocalDpi xmlns:a14="http://schemas.microsoft.com/office/drawing/2010/main"/>
              </a:ext>
            </a:extLst>
          </a:blip>
          <a:srcRect l="84752" t="50000" r="-1419"/>
          <a:stretch>
            <a:fillRect/>
          </a:stretch>
        </p:blipFill>
        <p:spPr>
          <a:xfrm>
            <a:off x="6175053" y="4932843"/>
            <a:ext cx="1164819" cy="1172046"/>
          </a:xfrm>
          <a:prstGeom prst="rect">
            <a:avLst/>
          </a:prstGeom>
        </p:spPr>
      </p:pic>
      <p:sp>
        <p:nvSpPr>
          <p:cNvPr id="7" name="TextBox 6">
            <a:extLst>
              <a:ext uri="{FF2B5EF4-FFF2-40B4-BE49-F238E27FC236}">
                <a16:creationId xmlns:a16="http://schemas.microsoft.com/office/drawing/2014/main" id="{681A744C-7CF5-69A6-C7FD-85CB13E73FA0}"/>
              </a:ext>
            </a:extLst>
          </p:cNvPr>
          <p:cNvSpPr txBox="1"/>
          <p:nvPr/>
        </p:nvSpPr>
        <p:spPr>
          <a:xfrm>
            <a:off x="312529" y="1287662"/>
            <a:ext cx="255218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300" normalizeH="0" baseline="0" noProof="0" dirty="0">
                <a:ln w="12700">
                  <a:solidFill>
                    <a:srgbClr val="2A3849"/>
                  </a:solidFill>
                </a:ln>
                <a:gradFill>
                  <a:gsLst>
                    <a:gs pos="0">
                      <a:srgbClr val="E4EBEF"/>
                    </a:gs>
                    <a:gs pos="100000">
                      <a:srgbClr val="FF0000"/>
                    </a:gs>
                  </a:gsLst>
                  <a:lin ang="5400000" scaled="0"/>
                </a:gradFill>
                <a:effectLst/>
                <a:uLnTx/>
                <a:uFillTx/>
                <a:latin typeface="Roboto"/>
                <a:ea typeface="+mn-ea"/>
                <a:cs typeface="+mn-cs"/>
              </a:rPr>
              <a:t>41%</a:t>
            </a:r>
          </a:p>
        </p:txBody>
      </p:sp>
      <p:pic>
        <p:nvPicPr>
          <p:cNvPr id="28" name="Picture 27">
            <a:extLst>
              <a:ext uri="{FF2B5EF4-FFF2-40B4-BE49-F238E27FC236}">
                <a16:creationId xmlns:a16="http://schemas.microsoft.com/office/drawing/2014/main" id="{D7C30599-A52F-0DAF-1CB5-87250D1580E0}"/>
              </a:ext>
            </a:extLst>
          </p:cNvPr>
          <p:cNvPicPr>
            <a:picLocks noChangeAspect="1"/>
          </p:cNvPicPr>
          <p:nvPr/>
        </p:nvPicPr>
        <p:blipFill>
          <a:blip r:embed="rId4" cstate="screen">
            <a:extLst>
              <a:ext uri="{28A0092B-C50C-407E-A947-70E740481C1C}">
                <a14:useLocalDpi xmlns:a14="http://schemas.microsoft.com/office/drawing/2010/main"/>
              </a:ext>
            </a:extLst>
          </a:blip>
          <a:srcRect t="50000" r="83333"/>
          <a:stretch>
            <a:fillRect/>
          </a:stretch>
        </p:blipFill>
        <p:spPr>
          <a:xfrm>
            <a:off x="6554360" y="5419439"/>
            <a:ext cx="1164819" cy="1172046"/>
          </a:xfrm>
          <a:prstGeom prst="rect">
            <a:avLst/>
          </a:prstGeom>
        </p:spPr>
      </p:pic>
      <p:pic>
        <p:nvPicPr>
          <p:cNvPr id="29" name="Picture 28">
            <a:extLst>
              <a:ext uri="{FF2B5EF4-FFF2-40B4-BE49-F238E27FC236}">
                <a16:creationId xmlns:a16="http://schemas.microsoft.com/office/drawing/2014/main" id="{5BF43890-0306-0A5E-16C5-BC5838374C78}"/>
              </a:ext>
            </a:extLst>
          </p:cNvPr>
          <p:cNvPicPr>
            <a:picLocks noChangeAspect="1"/>
          </p:cNvPicPr>
          <p:nvPr/>
        </p:nvPicPr>
        <p:blipFill>
          <a:blip r:embed="rId5" cstate="screen">
            <a:alphaModFix amt="90000"/>
            <a:extLst>
              <a:ext uri="{28A0092B-C50C-407E-A947-70E740481C1C}">
                <a14:useLocalDpi xmlns:a14="http://schemas.microsoft.com/office/drawing/2010/main"/>
              </a:ext>
            </a:extLst>
          </a:blip>
          <a:srcRect l="21370" t="51972" r="66794" b="1969"/>
          <a:stretch>
            <a:fillRect/>
          </a:stretch>
        </p:blipFill>
        <p:spPr>
          <a:xfrm>
            <a:off x="416947" y="4892692"/>
            <a:ext cx="1286080" cy="1678589"/>
          </a:xfrm>
          <a:prstGeom prst="roundRect">
            <a:avLst>
              <a:gd name="adj" fmla="val 7286"/>
            </a:avLst>
          </a:prstGeom>
        </p:spPr>
      </p:pic>
      <p:sp>
        <p:nvSpPr>
          <p:cNvPr id="13" name="TextBox 12">
            <a:extLst>
              <a:ext uri="{FF2B5EF4-FFF2-40B4-BE49-F238E27FC236}">
                <a16:creationId xmlns:a16="http://schemas.microsoft.com/office/drawing/2014/main" id="{F86D6AC3-9651-940F-944D-4FE72EEC0A49}"/>
              </a:ext>
            </a:extLst>
          </p:cNvPr>
          <p:cNvSpPr txBox="1"/>
          <p:nvPr/>
        </p:nvSpPr>
        <p:spPr>
          <a:xfrm>
            <a:off x="3152242" y="5259235"/>
            <a:ext cx="2921496" cy="1015663"/>
          </a:xfrm>
          <a:prstGeom prst="rect">
            <a:avLst/>
          </a:prstGeom>
          <a:noFill/>
        </p:spPr>
        <p:txBody>
          <a:bodyPr wrap="square">
            <a:spAutoFit/>
          </a:bodyPr>
          <a:lstStyle>
            <a:defPPr>
              <a:defRPr lang="en-US"/>
            </a:defPPr>
            <a:lvl1pPr>
              <a:defRPr sz="2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F50"/>
                </a:solidFill>
                <a:effectLst/>
                <a:uLnTx/>
                <a:uFillTx/>
                <a:latin typeface="Roboto"/>
                <a:ea typeface="+mn-ea"/>
                <a:cs typeface="+mn-cs"/>
              </a:rPr>
              <a:t>increase in heat-related mortality among adults over 65 since 2000</a:t>
            </a:r>
          </a:p>
        </p:txBody>
      </p:sp>
      <p:sp>
        <p:nvSpPr>
          <p:cNvPr id="14" name="TextBox 13">
            <a:extLst>
              <a:ext uri="{FF2B5EF4-FFF2-40B4-BE49-F238E27FC236}">
                <a16:creationId xmlns:a16="http://schemas.microsoft.com/office/drawing/2014/main" id="{A25E7F0D-4185-B0FA-FFD1-855638448112}"/>
              </a:ext>
            </a:extLst>
          </p:cNvPr>
          <p:cNvSpPr txBox="1"/>
          <p:nvPr/>
        </p:nvSpPr>
        <p:spPr>
          <a:xfrm>
            <a:off x="671798" y="5168446"/>
            <a:ext cx="2757536"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w="12700">
                  <a:solidFill>
                    <a:srgbClr val="2A3849"/>
                  </a:solidFill>
                </a:ln>
                <a:gradFill>
                  <a:gsLst>
                    <a:gs pos="0">
                      <a:srgbClr val="E4EBEF"/>
                    </a:gs>
                    <a:gs pos="100000">
                      <a:srgbClr val="FF0000"/>
                    </a:gs>
                  </a:gsLst>
                  <a:lin ang="5400000" scaled="0"/>
                </a:gradFill>
                <a:effectLst/>
                <a:uLnTx/>
                <a:uFillTx/>
                <a:latin typeface="Roboto"/>
                <a:ea typeface="+mn-ea"/>
                <a:cs typeface="+mn-cs"/>
              </a:rPr>
              <a:t>+85%</a:t>
            </a:r>
          </a:p>
        </p:txBody>
      </p:sp>
      <p:pic>
        <p:nvPicPr>
          <p:cNvPr id="30" name="Picture 29">
            <a:extLst>
              <a:ext uri="{FF2B5EF4-FFF2-40B4-BE49-F238E27FC236}">
                <a16:creationId xmlns:a16="http://schemas.microsoft.com/office/drawing/2014/main" id="{6AF664A8-669D-734E-0290-4FD50FCD69B6}"/>
              </a:ext>
            </a:extLst>
          </p:cNvPr>
          <p:cNvPicPr>
            <a:picLocks noChangeAspect="1"/>
          </p:cNvPicPr>
          <p:nvPr/>
        </p:nvPicPr>
        <p:blipFill>
          <a:blip r:embed="rId6" cstate="screen">
            <a:extLst>
              <a:ext uri="{28A0092B-C50C-407E-A947-70E740481C1C}">
                <a14:useLocalDpi xmlns:a14="http://schemas.microsoft.com/office/drawing/2010/main"/>
              </a:ext>
            </a:extLst>
          </a:blip>
          <a:srcRect l="34936" t="50000" r="47615" b="-2091"/>
          <a:stretch>
            <a:fillRect/>
          </a:stretch>
        </p:blipFill>
        <p:spPr>
          <a:xfrm>
            <a:off x="10269396" y="1117715"/>
            <a:ext cx="1588623" cy="1590741"/>
          </a:xfrm>
          <a:prstGeom prst="rect">
            <a:avLst/>
          </a:prstGeom>
        </p:spPr>
      </p:pic>
      <p:pic>
        <p:nvPicPr>
          <p:cNvPr id="32" name="Picture 31">
            <a:extLst>
              <a:ext uri="{FF2B5EF4-FFF2-40B4-BE49-F238E27FC236}">
                <a16:creationId xmlns:a16="http://schemas.microsoft.com/office/drawing/2014/main" id="{ACA9BA1F-5155-B0D6-E194-28BA1DEDE6EF}"/>
              </a:ext>
            </a:extLst>
          </p:cNvPr>
          <p:cNvPicPr>
            <a:picLocks noChangeAspect="1"/>
          </p:cNvPicPr>
          <p:nvPr/>
        </p:nvPicPr>
        <p:blipFill>
          <a:blip r:embed="rId7" cstate="screen">
            <a:duotone>
              <a:schemeClr val="accent2">
                <a:shade val="45000"/>
                <a:satMod val="135000"/>
              </a:schemeClr>
              <a:prstClr val="white"/>
            </a:duotone>
            <a:extLst>
              <a:ext uri="{28A0092B-C50C-407E-A947-70E740481C1C}">
                <a14:useLocalDpi xmlns:a14="http://schemas.microsoft.com/office/drawing/2010/main"/>
              </a:ext>
            </a:extLst>
          </a:blip>
          <a:srcRect l="71528" t="50000" r="13762" b="-2091"/>
          <a:stretch>
            <a:fillRect/>
          </a:stretch>
        </p:blipFill>
        <p:spPr>
          <a:xfrm>
            <a:off x="6384862" y="2963179"/>
            <a:ext cx="1538756" cy="1827662"/>
          </a:xfrm>
          <a:prstGeom prst="rect">
            <a:avLst/>
          </a:prstGeom>
        </p:spPr>
      </p:pic>
      <p:sp>
        <p:nvSpPr>
          <p:cNvPr id="20" name="TextBox 19">
            <a:extLst>
              <a:ext uri="{FF2B5EF4-FFF2-40B4-BE49-F238E27FC236}">
                <a16:creationId xmlns:a16="http://schemas.microsoft.com/office/drawing/2014/main" id="{E9A2CCCE-BEDC-A2A3-0B15-BDF08204EA54}"/>
              </a:ext>
            </a:extLst>
          </p:cNvPr>
          <p:cNvSpPr txBox="1"/>
          <p:nvPr/>
        </p:nvSpPr>
        <p:spPr>
          <a:xfrm>
            <a:off x="8225412" y="3925395"/>
            <a:ext cx="3309422" cy="707886"/>
          </a:xfrm>
          <a:prstGeom prst="rect">
            <a:avLst/>
          </a:prstGeom>
          <a:noFill/>
        </p:spPr>
        <p:txBody>
          <a:bodyPr wrap="square">
            <a:spAutoFit/>
          </a:bodyPr>
          <a:lstStyle>
            <a:defPPr>
              <a:defRPr lang="en-US"/>
            </a:defPPr>
            <a:lvl1pPr>
              <a:defRPr sz="2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3F50"/>
                </a:solidFill>
                <a:effectLst/>
                <a:uLnTx/>
                <a:uFillTx/>
                <a:latin typeface="Roboto"/>
                <a:ea typeface="+mn-ea"/>
                <a:cs typeface="+mn-cs"/>
              </a:rPr>
              <a:t>heat-related deaths occur annually in Europe</a:t>
            </a:r>
          </a:p>
        </p:txBody>
      </p:sp>
    </p:spTree>
    <p:extLst>
      <p:ext uri="{BB962C8B-B14F-4D97-AF65-F5344CB8AC3E}">
        <p14:creationId xmlns:p14="http://schemas.microsoft.com/office/powerpoint/2010/main" val="573182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9DEBE1-C5E0-8541-8E77-54503254F68B}"/>
              </a:ext>
            </a:extLst>
          </p:cNvPr>
          <p:cNvSpPr txBox="1">
            <a:spLocks/>
          </p:cNvSpPr>
          <p:nvPr/>
        </p:nvSpPr>
        <p:spPr>
          <a:xfrm>
            <a:off x="405085" y="181204"/>
            <a:ext cx="10096500" cy="120990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333F50"/>
              </a:buClr>
              <a:buSzPts val="1800"/>
              <a:buFont typeface="Calibri"/>
              <a:buNone/>
              <a:tabLst/>
              <a:defRPr/>
            </a:pPr>
            <a:r>
              <a:rPr kumimoji="0" lang="en-US" sz="4400" b="1" i="0" u="none" strike="noStrike" kern="0" cap="none" spc="0" normalizeH="0" baseline="0" noProof="0" dirty="0">
                <a:ln>
                  <a:noFill/>
                </a:ln>
                <a:solidFill>
                  <a:srgbClr val="333F50"/>
                </a:solidFill>
                <a:effectLst/>
                <a:uLnTx/>
                <a:uFillTx/>
                <a:latin typeface="Roboto"/>
                <a:ea typeface="Roboto"/>
                <a:sym typeface="Roboto"/>
              </a:rPr>
              <a:t>A Crisis in the Headlines, with Deadly Consequences</a:t>
            </a:r>
          </a:p>
        </p:txBody>
      </p:sp>
      <p:grpSp>
        <p:nvGrpSpPr>
          <p:cNvPr id="18" name="Group 17">
            <a:extLst>
              <a:ext uri="{FF2B5EF4-FFF2-40B4-BE49-F238E27FC236}">
                <a16:creationId xmlns:a16="http://schemas.microsoft.com/office/drawing/2014/main" id="{6100E4A3-29B7-6E90-D066-E808BBFF404B}"/>
              </a:ext>
            </a:extLst>
          </p:cNvPr>
          <p:cNvGrpSpPr/>
          <p:nvPr/>
        </p:nvGrpSpPr>
        <p:grpSpPr>
          <a:xfrm>
            <a:off x="6207098" y="1150338"/>
            <a:ext cx="3747329" cy="5987061"/>
            <a:chOff x="5347386" y="1312251"/>
            <a:chExt cx="3712132" cy="6625249"/>
          </a:xfrm>
          <a:effectLst>
            <a:outerShdw blurRad="114300" dist="38100" dir="2700000" algn="tl" rotWithShape="0">
              <a:prstClr val="black">
                <a:alpha val="5000"/>
              </a:prstClr>
            </a:outerShdw>
          </a:effectLst>
        </p:grpSpPr>
        <p:pic>
          <p:nvPicPr>
            <p:cNvPr id="17" name="Picture 16">
              <a:extLst>
                <a:ext uri="{FF2B5EF4-FFF2-40B4-BE49-F238E27FC236}">
                  <a16:creationId xmlns:a16="http://schemas.microsoft.com/office/drawing/2014/main" id="{A035DFA7-1088-3D26-7E79-1E3F4D03B711}"/>
                </a:ext>
              </a:extLst>
            </p:cNvPr>
            <p:cNvPicPr>
              <a:picLocks noChangeAspect="1"/>
            </p:cNvPicPr>
            <p:nvPr/>
          </p:nvPicPr>
          <p:blipFill>
            <a:blip r:embed="rId2"/>
            <a:stretch>
              <a:fillRect/>
            </a:stretch>
          </p:blipFill>
          <p:spPr>
            <a:xfrm>
              <a:off x="5347386" y="1312251"/>
              <a:ext cx="3483830" cy="6625249"/>
            </a:xfrm>
            <a:prstGeom prst="roundRect">
              <a:avLst>
                <a:gd name="adj" fmla="val 3607"/>
              </a:avLst>
            </a:prstGeom>
            <a:scene3d>
              <a:camera prst="perspectiveContrastingLeftFacing">
                <a:rot lat="278534" lon="2056727" rev="21284397"/>
              </a:camera>
              <a:lightRig rig="threePt" dir="t"/>
            </a:scene3d>
          </p:spPr>
        </p:pic>
        <p:sp>
          <p:nvSpPr>
            <p:cNvPr id="15" name="TextBox 14">
              <a:extLst>
                <a:ext uri="{FF2B5EF4-FFF2-40B4-BE49-F238E27FC236}">
                  <a16:creationId xmlns:a16="http://schemas.microsoft.com/office/drawing/2014/main" id="{B4498ADA-4024-D83C-3640-E218DD15403E}"/>
                </a:ext>
              </a:extLst>
            </p:cNvPr>
            <p:cNvSpPr txBox="1"/>
            <p:nvPr/>
          </p:nvSpPr>
          <p:spPr>
            <a:xfrm>
              <a:off x="5575688" y="2277643"/>
              <a:ext cx="3483830" cy="1805394"/>
            </a:xfrm>
            <a:prstGeom prst="rect">
              <a:avLst/>
            </a:prstGeom>
            <a:solidFill>
              <a:srgbClr val="F9F4E9"/>
            </a:solidFill>
            <a:ln>
              <a:noFill/>
            </a:ln>
            <a:effectLst/>
            <a:scene3d>
              <a:camera prst="isometricOffAxis2Left">
                <a:rot lat="21577136" lon="2066114" rev="21300958"/>
              </a:camera>
              <a:lightRig rig="threePt" dir="t"/>
            </a:scene3d>
          </p:spPr>
          <p:style>
            <a:lnRef idx="1">
              <a:schemeClr val="accent5"/>
            </a:lnRef>
            <a:fillRef idx="2">
              <a:schemeClr val="accent5"/>
            </a:fillRef>
            <a:effectRef idx="1">
              <a:schemeClr val="accent5"/>
            </a:effectRef>
            <a:fontRef idx="minor">
              <a:schemeClr val="dk1"/>
            </a:fontRef>
          </p:style>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A3849"/>
                  </a:solidFill>
                  <a:effectLst/>
                  <a:uLnTx/>
                  <a:uFillTx/>
                  <a:latin typeface="Poppins" panose="00000500000000000000" pitchFamily="2" charset="0"/>
                  <a:ea typeface="Roboto" panose="02000000000000000000" pitchFamily="2" charset="0"/>
                  <a:cs typeface="Poppins" panose="00000500000000000000" pitchFamily="2" charset="0"/>
                  <a:sym typeface="Montserrat SemiBold"/>
                </a:rPr>
                <a:t>6 deaths in the vineyards of Champagne and </a:t>
              </a:r>
              <a:r>
                <a:rPr kumimoji="0" lang="en-US" sz="1800" b="1" i="0" u="none" strike="noStrike" kern="0" cap="none" spc="0" normalizeH="0" baseline="0" noProof="0" dirty="0">
                  <a:ln>
                    <a:noFill/>
                  </a:ln>
                  <a:solidFill>
                    <a:srgbClr val="2A3849"/>
                  </a:solidFill>
                  <a:effectLst/>
                  <a:uLnTx/>
                  <a:uFillTx/>
                  <a:latin typeface="Poppins" panose="00000500000000000000" pitchFamily="2" charset="0"/>
                  <a:ea typeface="Roboto" panose="02000000000000000000" pitchFamily="2" charset="0"/>
                  <a:cs typeface="Poppins" panose="00000500000000000000" pitchFamily="2" charset="0"/>
                  <a:sym typeface="Montserrat SemiBold"/>
                </a:rPr>
                <a:t>Bordeaux</a:t>
              </a:r>
              <a:r>
                <a:rPr kumimoji="0" lang="en-US" sz="2000" b="1" i="0" u="none" strike="noStrike" kern="0" cap="none" spc="0" normalizeH="0" baseline="0" noProof="0" dirty="0">
                  <a:ln>
                    <a:noFill/>
                  </a:ln>
                  <a:solidFill>
                    <a:srgbClr val="2A3849"/>
                  </a:solidFill>
                  <a:effectLst/>
                  <a:uLnTx/>
                  <a:uFillTx/>
                  <a:latin typeface="Poppins" panose="00000500000000000000" pitchFamily="2" charset="0"/>
                  <a:ea typeface="Roboto" panose="02000000000000000000" pitchFamily="2" charset="0"/>
                  <a:cs typeface="Poppins" panose="00000500000000000000" pitchFamily="2" charset="0"/>
                  <a:sym typeface="Montserrat SemiBold"/>
                </a:rPr>
                <a:t> in Sept 2023 grape harvest due to heat stroke</a:t>
              </a:r>
              <a:endParaRPr kumimoji="0" lang="en-US" sz="2000" b="0" i="0" u="none" strike="noStrike" kern="1200" cap="none" spc="0" normalizeH="0" baseline="0" noProof="0" dirty="0">
                <a:ln>
                  <a:noFill/>
                </a:ln>
                <a:solidFill>
                  <a:srgbClr val="2A3849"/>
                </a:solidFill>
                <a:effectLst/>
                <a:uLnTx/>
                <a:uFillTx/>
                <a:latin typeface="Poppins" panose="00000500000000000000" pitchFamily="2" charset="0"/>
                <a:ea typeface="+mn-ea"/>
                <a:cs typeface="Poppins" panose="00000500000000000000" pitchFamily="2" charset="0"/>
                <a:sym typeface="Arial"/>
              </a:endParaRPr>
            </a:p>
          </p:txBody>
        </p:sp>
      </p:grpSp>
      <p:sp>
        <p:nvSpPr>
          <p:cNvPr id="21" name="TextBox 20">
            <a:extLst>
              <a:ext uri="{FF2B5EF4-FFF2-40B4-BE49-F238E27FC236}">
                <a16:creationId xmlns:a16="http://schemas.microsoft.com/office/drawing/2014/main" id="{A9779B2F-4525-AEEE-548D-2AE383F0DF9A}"/>
              </a:ext>
            </a:extLst>
          </p:cNvPr>
          <p:cNvSpPr txBox="1"/>
          <p:nvPr/>
        </p:nvSpPr>
        <p:spPr>
          <a:xfrm>
            <a:off x="8861769" y="3835400"/>
            <a:ext cx="3182696" cy="2834730"/>
          </a:xfrm>
          <a:prstGeom prst="roundRect">
            <a:avLst>
              <a:gd name="adj" fmla="val 5221"/>
            </a:avLst>
          </a:prstGeom>
        </p:spPr>
        <p:style>
          <a:lnRef idx="1">
            <a:schemeClr val="accent3"/>
          </a:lnRef>
          <a:fillRef idx="3">
            <a:schemeClr val="accent3"/>
          </a:fillRef>
          <a:effectRef idx="2">
            <a:schemeClr val="accent3"/>
          </a:effectRef>
          <a:fontRef idx="minor">
            <a:schemeClr val="lt1"/>
          </a:fontRef>
        </p:style>
        <p:txBody>
          <a:bodyPr wrap="square">
            <a:noAutofit/>
          </a:bodyPr>
          <a:lstStyle/>
          <a:p>
            <a:pPr marL="0" marR="0" lvl="0" indent="0" algn="ctr" defTabSz="914400" rtl="0" eaLnBrk="1" fontAlgn="auto" latinLnBrk="0" hangingPunct="1">
              <a:lnSpc>
                <a:spcPct val="100000"/>
              </a:lnSpc>
              <a:spcBef>
                <a:spcPts val="1100"/>
              </a:spcBef>
              <a:spcAft>
                <a:spcPts val="0"/>
              </a:spcAft>
              <a:buClr>
                <a:srgbClr val="000000"/>
              </a:buClr>
              <a:buSzTx/>
              <a:buFont typeface="Arial"/>
              <a:buNone/>
              <a:tabLst/>
              <a:defRPr/>
            </a:pPr>
            <a:r>
              <a:rPr kumimoji="0" lang="en-US" sz="2200" b="0" i="1" u="none" strike="noStrike" kern="0" cap="none" spc="0" normalizeH="0" baseline="0" noProof="0" dirty="0">
                <a:ln>
                  <a:noFill/>
                </a:ln>
                <a:solidFill>
                  <a:srgbClr val="2A3849"/>
                </a:solidFill>
                <a:effectLst/>
                <a:uLnTx/>
                <a:uFillTx/>
                <a:latin typeface="Roboto"/>
                <a:ea typeface="Roboto"/>
                <a:cs typeface="Roboto"/>
                <a:sym typeface="Roboto"/>
              </a:rPr>
              <a:t>“W</a:t>
            </a:r>
            <a:r>
              <a:rPr kumimoji="0" lang="en-US" sz="2200" b="0" i="1" u="none" strike="noStrike" kern="0" cap="none" spc="0" normalizeH="0" baseline="0" noProof="0" dirty="0">
                <a:ln>
                  <a:noFill/>
                </a:ln>
                <a:solidFill>
                  <a:srgbClr val="2A3849"/>
                </a:solidFill>
                <a:effectLst/>
                <a:uLnTx/>
                <a:uFillTx/>
                <a:latin typeface="Roboto" panose="02000000000000000000" pitchFamily="2" charset="0"/>
                <a:ea typeface="Roboto" panose="02000000000000000000" pitchFamily="2" charset="0"/>
                <a:cs typeface="Montserrat"/>
                <a:sym typeface="Montserrat"/>
              </a:rPr>
              <a:t>e experienced a period of intense heat, these activities expose us to major risks [...] It's dramatic, it's serious, we're falling into the vineyards. And no one says anything. </a:t>
            </a:r>
          </a:p>
        </p:txBody>
      </p:sp>
      <p:pic>
        <p:nvPicPr>
          <p:cNvPr id="23" name="Graphic 22">
            <a:extLst>
              <a:ext uri="{FF2B5EF4-FFF2-40B4-BE49-F238E27FC236}">
                <a16:creationId xmlns:a16="http://schemas.microsoft.com/office/drawing/2014/main" id="{220C76DA-9FEC-D3D5-A722-BE27A448E7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flipV="1">
            <a:off x="11282123" y="3302570"/>
            <a:ext cx="703305" cy="703305"/>
          </a:xfrm>
          <a:prstGeom prst="rect">
            <a:avLst/>
          </a:prstGeom>
          <a:effectLst>
            <a:outerShdw blurRad="165100" sx="102000" sy="102000" algn="ctr" rotWithShape="0">
              <a:prstClr val="black">
                <a:alpha val="14000"/>
              </a:prstClr>
            </a:outerShdw>
          </a:effectLst>
        </p:spPr>
      </p:pic>
      <p:pic>
        <p:nvPicPr>
          <p:cNvPr id="20" name="Picture 19">
            <a:extLst>
              <a:ext uri="{FF2B5EF4-FFF2-40B4-BE49-F238E27FC236}">
                <a16:creationId xmlns:a16="http://schemas.microsoft.com/office/drawing/2014/main" id="{A52E32DC-264D-7873-2A4D-F59FE1B46ED5}"/>
              </a:ext>
            </a:extLst>
          </p:cNvPr>
          <p:cNvPicPr>
            <a:picLocks noChangeAspect="1"/>
          </p:cNvPicPr>
          <p:nvPr/>
        </p:nvPicPr>
        <p:blipFill>
          <a:blip r:embed="rId4"/>
          <a:stretch>
            <a:fillRect/>
          </a:stretch>
        </p:blipFill>
        <p:spPr>
          <a:xfrm>
            <a:off x="3445382" y="1391107"/>
            <a:ext cx="3273738" cy="6279910"/>
          </a:xfrm>
          <a:prstGeom prst="roundRect">
            <a:avLst>
              <a:gd name="adj" fmla="val 3607"/>
            </a:avLst>
          </a:prstGeom>
          <a:effectLst>
            <a:outerShdw blurRad="88900" dist="38100" dir="2700000" algn="tl" rotWithShape="0">
              <a:prstClr val="black">
                <a:alpha val="28000"/>
              </a:prstClr>
            </a:outerShdw>
          </a:effectLst>
          <a:scene3d>
            <a:camera prst="perspectiveContrastingLeftFacing">
              <a:rot lat="278534" lon="2056727" rev="21284397"/>
            </a:camera>
            <a:lightRig rig="threePt" dir="t"/>
          </a:scene3d>
        </p:spPr>
      </p:pic>
      <p:pic>
        <p:nvPicPr>
          <p:cNvPr id="9" name="Google Shape;759;p10" descr="Qatar World Cup Time Magazine cover">
            <a:hlinkClick r:id="rId5"/>
            <a:extLst>
              <a:ext uri="{FF2B5EF4-FFF2-40B4-BE49-F238E27FC236}">
                <a16:creationId xmlns:a16="http://schemas.microsoft.com/office/drawing/2014/main" id="{837ED553-87BC-72CE-9791-1DAA980EB748}"/>
              </a:ext>
            </a:extLst>
          </p:cNvPr>
          <p:cNvPicPr preferRelativeResize="0"/>
          <p:nvPr/>
        </p:nvPicPr>
        <p:blipFill rotWithShape="1">
          <a:blip r:embed="rId6" cstate="screen">
            <a:extLst>
              <a:ext uri="{28A0092B-C50C-407E-A947-70E740481C1C}">
                <a14:useLocalDpi xmlns:a14="http://schemas.microsoft.com/office/drawing/2010/main"/>
              </a:ext>
            </a:extLst>
          </a:blip>
          <a:srcRect/>
          <a:stretch>
            <a:fillRect/>
          </a:stretch>
        </p:blipFill>
        <p:spPr>
          <a:xfrm>
            <a:off x="-1180813" y="1777544"/>
            <a:ext cx="5317452" cy="5715456"/>
          </a:xfrm>
          <a:prstGeom prst="roundRect">
            <a:avLst>
              <a:gd name="adj" fmla="val 3607"/>
            </a:avLst>
          </a:prstGeom>
          <a:scene3d>
            <a:camera prst="perspectiveContrastingLeftFacing"/>
            <a:lightRig rig="threePt" dir="t"/>
          </a:scene3d>
        </p:spPr>
      </p:pic>
      <p:sp>
        <p:nvSpPr>
          <p:cNvPr id="24" name="Circle: Hollow 23">
            <a:extLst>
              <a:ext uri="{FF2B5EF4-FFF2-40B4-BE49-F238E27FC236}">
                <a16:creationId xmlns:a16="http://schemas.microsoft.com/office/drawing/2014/main" id="{004E3EAA-02B5-450E-549B-EAD560A41122}"/>
              </a:ext>
            </a:extLst>
          </p:cNvPr>
          <p:cNvSpPr/>
          <p:nvPr/>
        </p:nvSpPr>
        <p:spPr>
          <a:xfrm>
            <a:off x="8691263" y="3666923"/>
            <a:ext cx="457200" cy="457200"/>
          </a:xfrm>
          <a:prstGeom prst="donut">
            <a:avLst/>
          </a:prstGeom>
          <a:solidFill>
            <a:schemeClr val="accent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333F50"/>
              </a:solidFill>
              <a:effectLst/>
              <a:uLnTx/>
              <a:uFillTx/>
              <a:latin typeface="Roboto"/>
              <a:ea typeface="+mn-ea"/>
              <a:cs typeface="+mn-cs"/>
              <a:sym typeface="Arial"/>
            </a:endParaRPr>
          </a:p>
        </p:txBody>
      </p:sp>
    </p:spTree>
    <p:extLst>
      <p:ext uri="{BB962C8B-B14F-4D97-AF65-F5344CB8AC3E}">
        <p14:creationId xmlns:p14="http://schemas.microsoft.com/office/powerpoint/2010/main" val="2002901339"/>
      </p:ext>
    </p:extLst>
  </p:cSld>
  <p:clrMapOvr>
    <a:masterClrMapping/>
  </p:clrMapOvr>
</p:sld>
</file>

<file path=ppt/theme/theme1.xml><?xml version="1.0" encoding="utf-8"?>
<a:theme xmlns:a="http://schemas.openxmlformats.org/drawingml/2006/main" name="7_Kantoorthema">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FFFF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Kantoorthema">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FFFFFF"/>
      </a:accent5>
      <a:accent6>
        <a:srgbClr val="FFF0C7"/>
      </a:accent6>
      <a:hlink>
        <a:srgbClr val="6399AE"/>
      </a:hlink>
      <a:folHlink>
        <a:srgbClr val="DCF5FF"/>
      </a:folHlink>
    </a:clrScheme>
    <a:fontScheme name="LIN fas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FFFF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LIN 2025 - Presentation template">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Kantoorthema">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8_Kantoorthema">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Kantoorthema">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LIN 2025 - Presentation template">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9_Kantoorthema">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FFFF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LIN 2025 - Presentation template">
  <a:themeElements>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Custom 5">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N 2025 - Presentation template" id="{9C2C2A9B-127D-4B97-8E9A-9C71546BB8EC}" vid="{833B623B-8D19-4E4E-808D-8F88F4209FE6}"/>
    </a:ext>
  </a:extLst>
</a:theme>
</file>

<file path=ppt/theme/themeOverride1.xml><?xml version="1.0" encoding="utf-8"?>
<a:themeOverride xmlns:a="http://schemas.openxmlformats.org/drawingml/2006/main">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LIN 2025">
    <a:dk1>
      <a:srgbClr val="333F50"/>
    </a:dk1>
    <a:lt1>
      <a:srgbClr val="FFFFFF"/>
    </a:lt1>
    <a:dk2>
      <a:srgbClr val="2A3849"/>
    </a:dk2>
    <a:lt2>
      <a:srgbClr val="E4EBEF"/>
    </a:lt2>
    <a:accent1>
      <a:srgbClr val="2A3849"/>
    </a:accent1>
    <a:accent2>
      <a:srgbClr val="6399AE"/>
    </a:accent2>
    <a:accent3>
      <a:srgbClr val="C0CDD5"/>
    </a:accent3>
    <a:accent4>
      <a:srgbClr val="E4EBEF"/>
    </a:accent4>
    <a:accent5>
      <a:srgbClr val="DCF5FF"/>
    </a:accent5>
    <a:accent6>
      <a:srgbClr val="FFF0C7"/>
    </a:accent6>
    <a:hlink>
      <a:srgbClr val="6399AE"/>
    </a:hlink>
    <a:folHlink>
      <a:srgbClr val="DCF5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66CB66E1E5D943817B6C5A1CB0C494" ma:contentTypeVersion="19" ma:contentTypeDescription="Een nieuw document maken." ma:contentTypeScope="" ma:versionID="d9d56b969e891f7dd37e091ea7b76be2">
  <xsd:schema xmlns:xsd="http://www.w3.org/2001/XMLSchema" xmlns:xs="http://www.w3.org/2001/XMLSchema" xmlns:p="http://schemas.microsoft.com/office/2006/metadata/properties" xmlns:ns2="af05d90d-585a-4560-9fef-279c66f90d11" xmlns:ns3="404214f2-c117-4d12-86d8-d35f3dec5164" targetNamespace="http://schemas.microsoft.com/office/2006/metadata/properties" ma:root="true" ma:fieldsID="96f7a6050d47567c15a2fa63ebe87d75" ns2:_="" ns3:_="">
    <xsd:import namespace="af05d90d-585a-4560-9fef-279c66f90d11"/>
    <xsd:import namespace="404214f2-c117-4d12-86d8-d35f3dec516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05d90d-585a-4560-9fef-279c66f90d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5e768d28-e93b-4101-bc93-64348756a3b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4214f2-c117-4d12-86d8-d35f3dec5164"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f2f86493-169a-4af8-8d5c-bd9e321441d3}" ma:internalName="TaxCatchAll" ma:showField="CatchAllData" ma:web="404214f2-c117-4d12-86d8-d35f3dec51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04214f2-c117-4d12-86d8-d35f3dec5164" xsi:nil="true"/>
    <lcf76f155ced4ddcb4097134ff3c332f xmlns="af05d90d-585a-4560-9fef-279c66f90d1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A17309-3BDE-4138-B538-EFC8A7108FF7}"/>
</file>

<file path=customXml/itemProps2.xml><?xml version="1.0" encoding="utf-8"?>
<ds:datastoreItem xmlns:ds="http://schemas.openxmlformats.org/officeDocument/2006/customXml" ds:itemID="{4AE39E4D-CC1A-4DCD-BB1C-D31E84D0251B}"/>
</file>

<file path=customXml/itemProps3.xml><?xml version="1.0" encoding="utf-8"?>
<ds:datastoreItem xmlns:ds="http://schemas.openxmlformats.org/officeDocument/2006/customXml" ds:itemID="{E9D4D2A7-9B63-4B10-8286-FF8B82F77ED7}"/>
</file>

<file path=docProps/app.xml><?xml version="1.0" encoding="utf-8"?>
<Properties xmlns="http://schemas.openxmlformats.org/officeDocument/2006/extended-properties" xmlns:vt="http://schemas.openxmlformats.org/officeDocument/2006/docPropsVTypes">
  <TotalTime>0</TotalTime>
  <Words>1781</Words>
  <Application>Microsoft Office PowerPoint</Application>
  <PresentationFormat>Breedbeeld</PresentationFormat>
  <Paragraphs>236</Paragraphs>
  <Slides>22</Slides>
  <Notes>19</Notes>
  <HiddenSlides>0</HiddenSlides>
  <MMClips>0</MMClips>
  <ScaleCrop>false</ScaleCrop>
  <HeadingPairs>
    <vt:vector size="6" baseType="variant">
      <vt:variant>
        <vt:lpstr>Gebruikte lettertypen</vt:lpstr>
      </vt:variant>
      <vt:variant>
        <vt:i4>9</vt:i4>
      </vt:variant>
      <vt:variant>
        <vt:lpstr>Thema</vt:lpstr>
      </vt:variant>
      <vt:variant>
        <vt:i4>10</vt:i4>
      </vt:variant>
      <vt:variant>
        <vt:lpstr>Diatitels</vt:lpstr>
      </vt:variant>
      <vt:variant>
        <vt:i4>22</vt:i4>
      </vt:variant>
    </vt:vector>
  </HeadingPairs>
  <TitlesOfParts>
    <vt:vector size="41" baseType="lpstr">
      <vt:lpstr>Inter</vt:lpstr>
      <vt:lpstr>Georgia</vt:lpstr>
      <vt:lpstr>Roboto</vt:lpstr>
      <vt:lpstr>Aptos</vt:lpstr>
      <vt:lpstr>Arial</vt:lpstr>
      <vt:lpstr>Poppins</vt:lpstr>
      <vt:lpstr>Work Sans</vt:lpstr>
      <vt:lpstr>Calibri</vt:lpstr>
      <vt:lpstr>Times New Roman</vt:lpstr>
      <vt:lpstr>7_Kantoorthema</vt:lpstr>
      <vt:lpstr>Kantoorthema</vt:lpstr>
      <vt:lpstr>1_LIN 2025 - Presentation template</vt:lpstr>
      <vt:lpstr>4_Kantoorthema</vt:lpstr>
      <vt:lpstr>8_Kantoorthema</vt:lpstr>
      <vt:lpstr>6_Kantoorthema</vt:lpstr>
      <vt:lpstr>LIN 2025 - Presentation template</vt:lpstr>
      <vt:lpstr>9_Kantoorthema</vt:lpstr>
      <vt:lpstr>2_LIN 2025 - Presentation template</vt:lpstr>
      <vt:lpstr>1_Kantoorthema</vt:lpstr>
      <vt:lpstr>PowerPoint-presentatie</vt:lpstr>
      <vt:lpstr>PowerPoint-presentatie</vt:lpstr>
      <vt:lpstr>PowerPoint-presentatie</vt:lpstr>
      <vt:lpstr>Rising global temperatures pose a serious threat to worker health, economic productivity, and industry sustainability</vt:lpstr>
      <vt:lpstr>Industries Impacted: It’s Not Just Agriculture</vt:lpstr>
      <vt:lpstr>Europe is Heating Faster Than Expected</vt:lpstr>
      <vt:lpstr>Rising Heat-Related Deaths in Europe</vt:lpstr>
      <vt:lpstr>Heat Stress is Already Disrupting Europe</vt:lpstr>
      <vt:lpstr>PowerPoint-presentatie</vt:lpstr>
      <vt:lpstr>PowerPoint-presentatie</vt:lpstr>
      <vt:lpstr>PowerPoint-presentatie</vt:lpstr>
      <vt:lpstr>PowerPoint-presentatie</vt:lpstr>
      <vt:lpstr>PowerPoint-presentatie</vt:lpstr>
      <vt:lpstr>PowerPoint-presentatie</vt:lpstr>
      <vt:lpstr>Fewer working hours, increased productivity</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ernesto ariza</dc:creator>
  <cp:lastModifiedBy>Matthijs Nieuwenhuis</cp:lastModifiedBy>
  <cp:revision>3</cp:revision>
  <dcterms:created xsi:type="dcterms:W3CDTF">2024-12-09T13:09:31Z</dcterms:created>
  <dcterms:modified xsi:type="dcterms:W3CDTF">2026-06-09T14:35:12Z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0x010100D166CB66E1E5D943817B6C5A1CB0C494</vt:lpwstr>
  </property>
</Properties>
</file>